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58" r:id="rId6"/>
    <p:sldId id="266" r:id="rId7"/>
    <p:sldId id="267" r:id="rId8"/>
    <p:sldId id="259" r:id="rId9"/>
    <p:sldId id="274" r:id="rId10"/>
    <p:sldId id="275" r:id="rId11"/>
    <p:sldId id="269" r:id="rId12"/>
    <p:sldId id="261" r:id="rId13"/>
    <p:sldId id="268" r:id="rId14"/>
    <p:sldId id="27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DC10E-F98E-0F76-70CF-6063F6AA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C37108-F5E8-529A-584E-0B10C9438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187941-4670-29DD-A24C-D8504377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23D5ED-2FE2-9FDA-F20B-9C786C91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4C6BCF-7B8B-E8FD-9DE9-05FC076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81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481E6-73B8-4169-124A-B594D81B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6C41A2-AD32-694D-2AA1-81777411C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F893EC-9626-27E0-5D23-9E42D1CF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07F422-EF05-D745-BF84-C0980B65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AF0B35-524E-8C05-7A32-E2B7EA55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35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201DB70-778B-9F41-8BA8-F2AEF4A70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63F99AC-C0BD-2678-F7A9-3CB3C8C0C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87BBC2-90C7-F9EE-A49E-F10C988E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0F8EFC-DB00-19FF-83BA-B40DBCD6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B7DCA4-86F9-1F21-685C-AA219AAC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7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470DB3-9EAF-86A5-D7AF-C2C29F68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444F0C-64E1-1FF7-D47D-E9CB327E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6181EB-1393-97D2-7BF5-3D6E1299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09D5AB-5294-AA7E-DBD1-121A5412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7D0B24-A9D6-9D5A-CAB5-6E49AA47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0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5735C-DAE9-49C7-4F13-79A0DF8AA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EFE380-10BD-316B-4753-B391614C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10F6FB-23D5-6FA5-CD4E-872FD3E8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F969B6-68C0-058B-FEBB-95D86D3F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4F2818-AE53-02F2-D617-2E33199C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48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9580F5-B254-CB11-51B4-008C82F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4999F5-295C-D354-0A11-077D38209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D7D751-4B86-A0BC-FC2C-BCED690B4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F86A23-4ACF-03CE-2D25-0F0AAD1A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AD8074-9F3E-5104-F628-0952E86C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ACE426-C44D-6D8E-FBFE-698B0115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6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98CFE-7E7E-3B8D-A832-A8717C93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662B6C-53BA-E31C-81DA-D8B50A3FC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21685F-8C7A-7590-5438-5CC162716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DCF4880-38D7-6F84-FD15-FC5CB1BB4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72874B6-E002-F556-52A2-0FEF06BA1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CDBF1E3-71E3-9151-5905-52A21BC5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8E42AA9-D042-DC7D-AEF3-E82DD428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4AED4E-62B5-1A7A-3027-A429106E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30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4C7E56-497F-0DDB-78FA-05A9443E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3D79729-58FB-610D-BC1C-DDA37CE5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40DB518-6B26-022A-654E-77CCFD4A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F61DDC-8970-DB49-35EE-B5ADC7C0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14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24A1A5F-8262-1290-D8BC-795698A8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3EA07A-3DEB-D725-CE14-3CCA007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576AFF-AF55-230E-FFFC-50DC4D0A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35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1A4B0-EA06-74D7-2BFF-50539B08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684B01-5049-D8B2-39FE-07ED19A2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7F3DD0A-CB11-8A04-CFFD-0B30CA279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40EB6F-61B6-3B0D-1E55-648503B4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5AC2D3-4FB4-D8F7-17BD-7CE70EAD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1B31DE-0418-0F6A-9E24-DB43375B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02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98AA4E-EE48-C329-C8C9-1D765E85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2C9909-14B4-6372-03DA-6F7A23AC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16C7B4-7152-4CD7-FB6A-EF9221E2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BF99C9-1581-A1F1-97FB-3FDEF532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5B6525-366E-D877-1335-E0115E1C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3DE741-1146-5D61-9C42-E94579DF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1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FB29A87-37C5-E2D8-E9AD-780A6BDB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41F20B-3DC2-5A82-63AD-1686D5331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705F5C-A655-D2B4-888E-3EEB1BC54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8553D-AD34-458B-B04D-E3036C904687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56D282-486B-8700-EE35-A4AD0658F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EA26C3-3526-DBFC-97D3-DA2324C5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9BA4E-8DEB-4262-8371-4E3D2035DE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0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Ulotka%20-%20materia&#322;y%20wzbogacaja&#808;ce.docx" TargetMode="External"/><Relationship Id="rId2" Type="http://schemas.openxmlformats.org/officeDocument/2006/relationships/hyperlink" Target="Ulotka%20-%20analiza%20ryzyka%20GIW2023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Ulotka%20-%20analiza%20ryzyka%20GIW2023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4251F-A1B7-F0FF-29BA-7D1ADD20E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2234"/>
            <a:ext cx="9144000" cy="1328229"/>
          </a:xfrm>
        </p:spPr>
        <p:txBody>
          <a:bodyPr>
            <a:normAutofit/>
          </a:bodyPr>
          <a:lstStyle/>
          <a:p>
            <a:r>
              <a:rPr lang="pl-PL" sz="3600" dirty="0"/>
              <a:t>Problem rutynowego obcinania ogonów u świń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43E7B3-31CA-5159-C711-DBDBA1E9D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0463"/>
            <a:ext cx="9144000" cy="82296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Anna Hoffman</a:t>
            </a:r>
          </a:p>
          <a:p>
            <a:r>
              <a:rPr lang="pl-PL" dirty="0"/>
              <a:t>Główny Inspektorat Weterynarii</a:t>
            </a:r>
          </a:p>
        </p:txBody>
      </p:sp>
      <p:pic>
        <p:nvPicPr>
          <p:cNvPr id="4" name="Picture 2" descr="O:\EU WelNet\powerpoint photos\25.mouth tail.jpg">
            <a:extLst>
              <a:ext uri="{FF2B5EF4-FFF2-40B4-BE49-F238E27FC236}">
                <a16:creationId xmlns:a16="http://schemas.microsoft.com/office/drawing/2014/main" id="{80581D4F-A9B9-13FD-3D04-D46E2FF9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63" y="2934730"/>
            <a:ext cx="392127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3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E6FA29-D676-DECC-1168-9833A7DA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1701800"/>
          </a:xfrm>
        </p:spPr>
        <p:txBody>
          <a:bodyPr>
            <a:noAutofit/>
          </a:bodyPr>
          <a:lstStyle/>
          <a:p>
            <a:r>
              <a:rPr lang="pl-PL" sz="3200" dirty="0"/>
              <a:t>ZALECENIE KOMISJI (UE) 2016/336 z dnia 8 marca 2016 r. w sprawie stosowania dyrektywy Rady 2008/120/WE ustanawiającej minimalne normy ochrony świń, w odniesieniu do środków ograniczających potrzebę obcinania ogonów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B87314-CE8C-D914-F524-5D903845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8899"/>
            <a:ext cx="10515600" cy="35480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Materiały wzbogacające powinny umożliwić świniom zaspokojenie ich podstawowych potrzeb bez narażenia na szwank ich zdrowia.</a:t>
            </a:r>
          </a:p>
        </p:txBody>
      </p:sp>
    </p:spTree>
    <p:extLst>
      <p:ext uri="{BB962C8B-B14F-4D97-AF65-F5344CB8AC3E}">
        <p14:creationId xmlns:p14="http://schemas.microsoft.com/office/powerpoint/2010/main" val="96742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ECD924-C58F-BFE1-7DEB-5F122527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Materiały manipulacyjne – podstawowe cechy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5C82B-2E27-F185-0B55-0BA55734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fontAlgn="t"/>
            <a:r>
              <a:rPr lang="pl-PL" sz="2800" dirty="0"/>
              <a:t>jadalne - optymalnie powinny zawierać składniki odżywcze, </a:t>
            </a:r>
          </a:p>
          <a:p>
            <a:pPr fontAlgn="t"/>
            <a:r>
              <a:rPr lang="pl-PL" sz="2800" dirty="0"/>
              <a:t>nadające się do żucia - powinny dostarczać świniom </a:t>
            </a:r>
          </a:p>
          <a:p>
            <a:pPr marL="0" indent="0" fontAlgn="t">
              <a:buNone/>
            </a:pPr>
            <a:r>
              <a:rPr lang="pl-PL" dirty="0"/>
              <a:t>  </a:t>
            </a:r>
            <a:r>
              <a:rPr lang="pl-PL" sz="2800" dirty="0"/>
              <a:t>informacji, takich jak smak czy zapach,  </a:t>
            </a:r>
          </a:p>
          <a:p>
            <a:pPr fontAlgn="t"/>
            <a:r>
              <a:rPr lang="pl-PL" dirty="0"/>
              <a:t>nadające się do badania </a:t>
            </a:r>
          </a:p>
          <a:p>
            <a:pPr fontAlgn="t"/>
            <a:r>
              <a:rPr lang="pl-PL" dirty="0"/>
              <a:t>nadające się do manipulacji – by świnie mogły zmieniać ich położenie, wygląd lub strukturę</a:t>
            </a:r>
          </a:p>
        </p:txBody>
      </p:sp>
      <p:pic>
        <p:nvPicPr>
          <p:cNvPr id="4" name="Picture 2" descr="O:\EU WelNet\powerpoint photos\35.chew silage.jpg">
            <a:extLst>
              <a:ext uri="{FF2B5EF4-FFF2-40B4-BE49-F238E27FC236}">
                <a16:creationId xmlns:a16="http://schemas.microsoft.com/office/drawing/2014/main" id="{08D3DE4E-5A03-9016-3A57-A0073715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7769"/>
          <a:stretch>
            <a:fillRect/>
          </a:stretch>
        </p:blipFill>
        <p:spPr bwMode="auto">
          <a:xfrm>
            <a:off x="10046563" y="168783"/>
            <a:ext cx="2118374" cy="240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gletrooting">
            <a:extLst>
              <a:ext uri="{FF2B5EF4-FFF2-40B4-BE49-F238E27FC236}">
                <a16:creationId xmlns:a16="http://schemas.microsoft.com/office/drawing/2014/main" id="{24234907-0CCD-9668-9147-8CECD1CE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4118" r="38036" b="14521"/>
          <a:stretch>
            <a:fillRect/>
          </a:stretch>
        </p:blipFill>
        <p:spPr bwMode="auto">
          <a:xfrm>
            <a:off x="10391188" y="4419790"/>
            <a:ext cx="1773749" cy="243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8FA04F7-E491-9BCB-FBAB-70121CDB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69100" y="4309243"/>
            <a:ext cx="2665738" cy="254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978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F6755-FF54-219B-907F-8653CAC0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Materiały manipulacyjne – cechy dodatkowe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019141-E6CA-7081-94CB-75CCDAAA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116748"/>
          </a:xfrm>
        </p:spPr>
        <p:txBody>
          <a:bodyPr>
            <a:normAutofit/>
          </a:bodyPr>
          <a:lstStyle/>
          <a:p>
            <a:r>
              <a:rPr lang="pl-PL" dirty="0"/>
              <a:t>wzbudzanie stałego zainteresowanie- powinny one </a:t>
            </a:r>
          </a:p>
          <a:p>
            <a:pPr marL="0" indent="0">
              <a:buNone/>
            </a:pPr>
            <a:r>
              <a:rPr lang="pl-PL" dirty="0"/>
              <a:t>  pobudzać zachowania poszukiwawcze świń i być regularnie</a:t>
            </a:r>
          </a:p>
          <a:p>
            <a:pPr marL="0" indent="0">
              <a:buNone/>
            </a:pPr>
            <a:r>
              <a:rPr lang="pl-PL" dirty="0"/>
              <a:t>  zastępowane i uzupełniane; </a:t>
            </a:r>
          </a:p>
          <a:p>
            <a:pPr fontAlgn="t">
              <a:buNone/>
            </a:pPr>
            <a:endParaRPr lang="pl-PL" sz="1800" dirty="0"/>
          </a:p>
          <a:p>
            <a:r>
              <a:rPr lang="pl-PL" dirty="0"/>
              <a:t>umożliwiały manipulację oralną; </a:t>
            </a:r>
          </a:p>
          <a:p>
            <a:r>
              <a:rPr lang="pl-PL" dirty="0"/>
              <a:t>były dostępne w wystarczających ilościach; </a:t>
            </a:r>
          </a:p>
          <a:p>
            <a:r>
              <a:rPr lang="pl-PL" dirty="0"/>
              <a:t>były czyste i higieniczne. </a:t>
            </a:r>
          </a:p>
          <a:p>
            <a:endParaRPr lang="pl-PL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5535413-4F65-8165-CD7B-6EF3C75267A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248" y="3989152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:\EU WelNet\powerpoint photos\8.nose wood.jpg">
            <a:extLst>
              <a:ext uri="{FF2B5EF4-FFF2-40B4-BE49-F238E27FC236}">
                <a16:creationId xmlns:a16="http://schemas.microsoft.com/office/drawing/2014/main" id="{78E16113-F3E0-55BC-E8BE-C44858C1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9712" y="0"/>
            <a:ext cx="2592288" cy="267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15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05A3C6-29FE-F450-7164-B39EF34D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65125"/>
            <a:ext cx="10655300" cy="765175"/>
          </a:xfrm>
        </p:spPr>
        <p:txBody>
          <a:bodyPr>
            <a:normAutofit/>
          </a:bodyPr>
          <a:lstStyle/>
          <a:p>
            <a:r>
              <a:rPr lang="pl-PL" sz="3200" dirty="0"/>
              <a:t>Kontrola dostępu do materiałów wzbogacających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2B2EF4-B967-968B-187B-E1436222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4818063"/>
          </a:xfrm>
        </p:spPr>
        <p:txBody>
          <a:bodyPr>
            <a:normAutofit/>
          </a:bodyPr>
          <a:lstStyle/>
          <a:p>
            <a:r>
              <a:rPr lang="pl-PL" sz="2400" dirty="0"/>
              <a:t> wskaźniki zwierzęce:</a:t>
            </a:r>
          </a:p>
          <a:p>
            <a:pPr lvl="1"/>
            <a:r>
              <a:rPr lang="pl-PL" dirty="0"/>
              <a:t>występowanie u świń obgryzionych ogonów, uszkodzeń skóry </a:t>
            </a:r>
          </a:p>
          <a:p>
            <a:pPr lvl="1"/>
            <a:r>
              <a:rPr lang="pl-PL" dirty="0"/>
              <a:t>nienaturalne zachowania (np. niskiego zainteresowania wyłożonymi materiałami wzbogacającymi, walki o korzystanie z materiału wzbogacającego, obgryzanie elementy inne niż wyłożony materiał wzbogacający, rycie w odchodach lub – w przypadku loch – wzmocnienie zachowania polegającego na ścieleniu fałszywego gniazda); </a:t>
            </a:r>
          </a:p>
          <a:p>
            <a:r>
              <a:rPr lang="pl-PL" sz="2400" dirty="0"/>
              <a:t>wskaźnikach niezwierzęcych:</a:t>
            </a:r>
          </a:p>
          <a:p>
            <a:pPr lvl="1"/>
            <a:r>
              <a:rPr lang="pl-PL" dirty="0"/>
              <a:t>częstotliwość odnawiania materiału wzbogacającego, </a:t>
            </a:r>
          </a:p>
          <a:p>
            <a:pPr lvl="1"/>
            <a:r>
              <a:rPr lang="pl-PL" dirty="0"/>
              <a:t>dostępność materiału wzbogacającego,</a:t>
            </a:r>
          </a:p>
          <a:p>
            <a:pPr lvl="1"/>
            <a:r>
              <a:rPr lang="pl-PL" dirty="0"/>
              <a:t> ilość materiału wzbogacającego </a:t>
            </a:r>
          </a:p>
          <a:p>
            <a:pPr lvl="1"/>
            <a:r>
              <a:rPr lang="pl-PL" dirty="0"/>
              <a:t>czystość materiału wzbogacającego.</a:t>
            </a:r>
          </a:p>
        </p:txBody>
      </p:sp>
    </p:spTree>
    <p:extLst>
      <p:ext uri="{BB962C8B-B14F-4D97-AF65-F5344CB8AC3E}">
        <p14:creationId xmlns:p14="http://schemas.microsoft.com/office/powerpoint/2010/main" val="187770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B5D39-4009-DCA2-DF2B-3F9D6E41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2341563"/>
          </a:xfrm>
        </p:spPr>
        <p:txBody>
          <a:bodyPr>
            <a:noAutofit/>
          </a:bodyPr>
          <a:lstStyle/>
          <a:p>
            <a:r>
              <a:rPr lang="pl-PL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Wytyczne dotyczące stosowania materiałów wzbogacających środowisko dla świń</a:t>
            </a:r>
            <a:br>
              <a:rPr lang="pl-PL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C44E4F-3F77-26DC-BB26-5A6CA6D69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2599"/>
            <a:ext cx="10515600" cy="3154363"/>
          </a:xfrm>
        </p:spPr>
        <p:txBody>
          <a:bodyPr/>
          <a:lstStyle/>
          <a:p>
            <a:r>
              <a:rPr lang="pl-PL" sz="28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skierowane do rolnika</a:t>
            </a:r>
          </a:p>
          <a:p>
            <a:endParaRPr lang="pl-PL" sz="2800" dirty="0"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dirty="0">
              <a:hlinkClick r:id="rId3" action="ppaction://hlinkfile"/>
            </a:endParaRPr>
          </a:p>
          <a:p>
            <a:r>
              <a:rPr lang="pl-PL" dirty="0">
                <a:hlinkClick r:id="rId3" action="ppaction://hlinkfile"/>
              </a:rPr>
              <a:t>Ulotka - materiały wzbogacające.docx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12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04C5A4-2FC2-3542-46CA-2E60CB66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78638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Przepisy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4C00E5-C260-4202-6234-C24DBF89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/>
          </a:bodyPr>
          <a:lstStyle/>
          <a:p>
            <a:r>
              <a:rPr lang="pl-PL" sz="2400" i="0" dirty="0">
                <a:effectLst/>
              </a:rPr>
              <a:t>DYREKTYWA RADY 2008/120/WE ustanawiająca minimalne normy ochrony świń</a:t>
            </a:r>
          </a:p>
          <a:p>
            <a:pPr algn="l"/>
            <a:r>
              <a:rPr lang="pl-PL" sz="2400" b="0" i="0" dirty="0">
                <a:effectLst/>
              </a:rPr>
              <a:t>Dyrektywa Rady 98/58/WE dotycząca ochrony zwierząt hodowlanych</a:t>
            </a:r>
          </a:p>
          <a:p>
            <a:r>
              <a:rPr lang="pl-PL" sz="2400" dirty="0"/>
              <a:t>ZALECENIE KOMISJI (UE) 2016/336 z dnia 8 marca 2016 r. w sprawie stosowania dyrektywy Rady 2008/120/WE ustanawiającej minimalne normy ochrony świń, w odniesieniu do środków ograniczających potrzebę obcinania ogonów</a:t>
            </a:r>
          </a:p>
          <a:p>
            <a:r>
              <a:rPr lang="en-US" dirty="0"/>
              <a:t> </a:t>
            </a:r>
            <a:r>
              <a:rPr lang="pl-PL" sz="2400" dirty="0"/>
              <a:t>Dokument roboczy służb Komisji w sprawie najlepszych praktyk w celu zapobiegania rutynowemu obcinaniu ogonów i dostarczania świniom materiałów wzbogacających SWD(2016) 49 </a:t>
            </a:r>
            <a:r>
              <a:rPr lang="pl-PL" sz="2400" dirty="0" err="1"/>
              <a:t>final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7449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6D6E12-F5B2-0F8C-3278-30201E83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i="0" dirty="0">
                <a:effectLst/>
              </a:rPr>
              <a:t>DYREKTYWA RADY 2008/120/WE Zał. I pkt 8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BA9C2-84D5-0358-FF19-31E636994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Ani </a:t>
            </a:r>
            <a:r>
              <a:rPr lang="pl-PL" b="1" dirty="0"/>
              <a:t>obcinania ogona</a:t>
            </a:r>
            <a:r>
              <a:rPr lang="pl-PL" dirty="0"/>
              <a:t>, ani skracania kłów u prosiąt nie wolno wykonywać rutynowo, </a:t>
            </a:r>
            <a:r>
              <a:rPr lang="pl-PL" b="1" dirty="0"/>
              <a:t>lecz tylko wtedy, gdy istnieją dowody na to, że wystąpiły obrażenia </a:t>
            </a:r>
            <a:r>
              <a:rPr lang="pl-PL" dirty="0"/>
              <a:t>wymion loch albo uszu lub ogonów pozostałych świń. </a:t>
            </a:r>
            <a:r>
              <a:rPr lang="pl-PL" b="1" dirty="0"/>
              <a:t>Przed wykonaniem tych zabiegów należy podjąć inne środki</a:t>
            </a:r>
            <a:r>
              <a:rPr lang="pl-PL" dirty="0"/>
              <a:t>, żeby zapobiec obgryzaniu ogonów i innym </a:t>
            </a:r>
            <a:r>
              <a:rPr lang="pl-PL" dirty="0" err="1"/>
              <a:t>zachowaniom</a:t>
            </a:r>
            <a:r>
              <a:rPr lang="pl-PL" dirty="0"/>
              <a:t>, biorąc pod uwagę cechy środowiska i zagęszczenie hodowli. Z tego powodu nieodpowiednie warunki środowiskowe lub systemy zarządzania muszą być zmienione.</a:t>
            </a:r>
          </a:p>
        </p:txBody>
      </p:sp>
    </p:spTree>
    <p:extLst>
      <p:ext uri="{BB962C8B-B14F-4D97-AF65-F5344CB8AC3E}">
        <p14:creationId xmlns:p14="http://schemas.microsoft.com/office/powerpoint/2010/main" val="40564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35B1B9-8458-5555-4089-8F6D8540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237745"/>
            <a:ext cx="10966450" cy="841756"/>
          </a:xfrm>
        </p:spPr>
        <p:txBody>
          <a:bodyPr>
            <a:normAutofit/>
          </a:bodyPr>
          <a:lstStyle/>
          <a:p>
            <a:r>
              <a:rPr lang="pl-PL" sz="3200" dirty="0"/>
              <a:t>Action 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EA04A4-D1F2-C776-E8E3-A14C47A0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422400"/>
            <a:ext cx="11417300" cy="427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KE w 2018 r. zwróciła się do </a:t>
            </a:r>
            <a:r>
              <a:rPr lang="pl-PL" sz="2400" dirty="0" err="1"/>
              <a:t>MPs</a:t>
            </a:r>
            <a:r>
              <a:rPr lang="pl-PL" sz="2400" dirty="0"/>
              <a:t> o przedstawienie Planu działania w celu poprawy kontroli nad zapobieganiem obgryzaniu ogona/ucha u świń i unikanie rutynowego obcinania ogonów.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GLW wystąpił do </a:t>
            </a:r>
            <a:r>
              <a:rPr lang="pl-PL" sz="2400" dirty="0" err="1"/>
              <a:t>MRiRW</a:t>
            </a:r>
            <a:r>
              <a:rPr lang="pl-PL" sz="2400" dirty="0"/>
              <a:t> o zmianę przepisów wdrażającą zalecenia Komisji 2016/336</a:t>
            </a:r>
          </a:p>
          <a:p>
            <a:pPr marL="0" indent="0">
              <a:buNone/>
            </a:pPr>
            <a:r>
              <a:rPr lang="pl-PL" sz="1600" dirty="0"/>
              <a:t>WOZH.400.12.15.2021(2) 6 lipca 2021 r.</a:t>
            </a:r>
          </a:p>
          <a:p>
            <a:pPr marL="0" indent="0">
              <a:buNone/>
            </a:pPr>
            <a:r>
              <a:rPr lang="pl-PL" sz="1600" dirty="0"/>
              <a:t>WOZH.400.12.15.2021 3 21 lutego 2022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err="1"/>
              <a:t>MRiRW</a:t>
            </a:r>
            <a:r>
              <a:rPr lang="pl-PL" sz="2400" dirty="0"/>
              <a:t> zobowiązał GLW do wdrożenia działań w ramach planu działań</a:t>
            </a:r>
          </a:p>
          <a:p>
            <a:pPr marL="0" indent="0">
              <a:buNone/>
            </a:pPr>
            <a:r>
              <a:rPr lang="pl-PL" sz="2000" dirty="0"/>
              <a:t>Ulotki opublikowane przez EU Centrum Referencyjne ds. dobrostanu świń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2565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F344C-3EE2-2019-A519-239FC4C8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5375"/>
          </a:xfrm>
        </p:spPr>
        <p:txBody>
          <a:bodyPr>
            <a:noAutofit/>
          </a:bodyPr>
          <a:lstStyle/>
          <a:p>
            <a:r>
              <a:rPr lang="pl-PL" sz="3200" dirty="0"/>
              <a:t>ZALECENIE KOMISJI (UE) 2016/336 z dnia 8 marca 2016 r. w sprawie stosowania dyrektywy Rady 2008/120/WE ustanawiającej minimalne normy ochrony świń, w odniesieniu do środków ograniczających potrzebę obcinania ogonów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369EB8-FB32-D140-6467-732B0333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3701"/>
            <a:ext cx="10515600" cy="32432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dirty="0"/>
              <a:t>a) konieczność przeprowadzania przez rolników oceny ryzyka występowania obgryzania ogonów, w oparciu o wskaźniki związane ze zwierzętami i niezwiązane ze zwierzętami („ocena ryzyka”); oraz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dirty="0"/>
              <a:t>b) konieczność ustanowienia kryteriów zgodności z wymaganiami określonymi w prawodawstwie.</a:t>
            </a:r>
          </a:p>
        </p:txBody>
      </p:sp>
    </p:spTree>
    <p:extLst>
      <p:ext uri="{BB962C8B-B14F-4D97-AF65-F5344CB8AC3E}">
        <p14:creationId xmlns:p14="http://schemas.microsoft.com/office/powerpoint/2010/main" val="199058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00856-67BE-4F76-3877-377E4CA8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Parametry analizy ryzyka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17D73-A0CE-52C1-2836-DBD8AD2A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7418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wyłożone materiały wzbogacające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dirty="0" err="1">
                <a:effectLst/>
                <a:ea typeface="Calibri" panose="020F0502020204030204" pitchFamily="34" charset="0"/>
              </a:rPr>
              <a:t>stały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dostęp</a:t>
            </a:r>
            <a:r>
              <a:rPr lang="de-DE" dirty="0">
                <a:effectLst/>
                <a:ea typeface="Calibri" panose="020F0502020204030204" pitchFamily="34" charset="0"/>
              </a:rPr>
              <a:t> do </a:t>
            </a:r>
            <a:r>
              <a:rPr lang="de-DE" dirty="0" err="1">
                <a:effectLst/>
                <a:ea typeface="Calibri" panose="020F0502020204030204" pitchFamily="34" charset="0"/>
              </a:rPr>
              <a:t>wystarczającej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ilości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materiału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umożliwiającego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badanie</a:t>
            </a:r>
            <a:r>
              <a:rPr lang="de-DE" dirty="0">
                <a:effectLst/>
                <a:ea typeface="Calibri" panose="020F0502020204030204" pitchFamily="34" charset="0"/>
              </a:rPr>
              <a:t>  i </a:t>
            </a:r>
            <a:r>
              <a:rPr lang="de-DE" dirty="0" err="1">
                <a:effectLst/>
                <a:ea typeface="Calibri" panose="020F0502020204030204" pitchFamily="34" charset="0"/>
              </a:rPr>
              <a:t>manipulacje</a:t>
            </a:r>
            <a:r>
              <a:rPr lang="pl-PL" dirty="0"/>
              <a:t>;</a:t>
            </a:r>
          </a:p>
          <a:p>
            <a:r>
              <a:rPr lang="pl-PL" sz="2400" dirty="0"/>
              <a:t>czystość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>
                <a:effectLst/>
                <a:ea typeface="Calibri" panose="020F0502020204030204" pitchFamily="34" charset="0"/>
              </a:rPr>
              <a:t>obszar</a:t>
            </a:r>
            <a:r>
              <a:rPr lang="de-DE" dirty="0">
                <a:effectLst/>
                <a:ea typeface="Calibri" panose="020F0502020204030204" pitchFamily="34" charset="0"/>
              </a:rPr>
              <a:t> do </a:t>
            </a:r>
            <a:r>
              <a:rPr lang="de-DE" dirty="0" err="1">
                <a:effectLst/>
                <a:ea typeface="Calibri" panose="020F0502020204030204" pitchFamily="34" charset="0"/>
              </a:rPr>
              <a:t>leżenia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fizycznie</a:t>
            </a:r>
            <a:r>
              <a:rPr lang="de-DE" dirty="0">
                <a:effectLst/>
                <a:ea typeface="Calibri" panose="020F0502020204030204" pitchFamily="34" charset="0"/>
              </a:rPr>
              <a:t> i </a:t>
            </a:r>
            <a:r>
              <a:rPr lang="de-DE" dirty="0" err="1">
                <a:effectLst/>
                <a:ea typeface="Calibri" panose="020F0502020204030204" pitchFamily="34" charset="0"/>
              </a:rPr>
              <a:t>termicznie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wygodny</a:t>
            </a:r>
            <a:r>
              <a:rPr lang="de-DE" dirty="0">
                <a:effectLst/>
                <a:ea typeface="Calibri" panose="020F0502020204030204" pitchFamily="34" charset="0"/>
              </a:rPr>
              <a:t>, a </a:t>
            </a:r>
            <a:r>
              <a:rPr lang="de-DE" dirty="0" err="1">
                <a:effectLst/>
                <a:ea typeface="Calibri" panose="020F0502020204030204" pitchFamily="34" charset="0"/>
              </a:rPr>
              <a:t>także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odpowiednio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osuszony</a:t>
            </a:r>
            <a:r>
              <a:rPr lang="de-DE" dirty="0">
                <a:effectLst/>
                <a:ea typeface="Calibri" panose="020F0502020204030204" pitchFamily="34" charset="0"/>
              </a:rPr>
              <a:t> i </a:t>
            </a:r>
            <a:r>
              <a:rPr lang="de-DE" dirty="0" err="1">
                <a:effectLst/>
                <a:ea typeface="Calibri" panose="020F0502020204030204" pitchFamily="34" charset="0"/>
              </a:rPr>
              <a:t>czysty</a:t>
            </a:r>
            <a:r>
              <a:rPr lang="de-DE" dirty="0">
                <a:effectLst/>
                <a:ea typeface="Calibri" panose="020F0502020204030204" pitchFamily="34" charset="0"/>
              </a:rPr>
              <a:t>, </a:t>
            </a:r>
            <a:r>
              <a:rPr lang="de-DE" dirty="0" err="1">
                <a:effectLst/>
                <a:ea typeface="Calibri" panose="020F0502020204030204" pitchFamily="34" charset="0"/>
              </a:rPr>
              <a:t>który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umożliwia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wszystkim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zwierzętom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leżenie</a:t>
            </a:r>
            <a:r>
              <a:rPr lang="de-DE" dirty="0">
                <a:effectLst/>
                <a:ea typeface="Calibri" panose="020F0502020204030204" pitchFamily="34" charset="0"/>
              </a:rPr>
              <a:t> w </a:t>
            </a:r>
            <a:r>
              <a:rPr lang="de-DE" dirty="0" err="1">
                <a:effectLst/>
                <a:ea typeface="Calibri" panose="020F0502020204030204" pitchFamily="34" charset="0"/>
              </a:rPr>
              <a:t>tym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samym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czasie</a:t>
            </a:r>
            <a:r>
              <a:rPr lang="de-DE" dirty="0">
                <a:effectLst/>
                <a:ea typeface="Calibri" panose="020F0502020204030204" pitchFamily="34" charset="0"/>
              </a:rPr>
              <a:t>” </a:t>
            </a:r>
            <a:r>
              <a:rPr lang="pl-PL" dirty="0"/>
              <a:t>; </a:t>
            </a:r>
          </a:p>
          <a:p>
            <a:r>
              <a:rPr lang="pl-PL" dirty="0"/>
              <a:t>dieta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zwierzęta muszą być karmione zdrową dietą, odpowiednią do ich wieku i gatunku, w ilościach wystarczających do utrzymania ich w dobrym zdrowiu i zaspokojenia ich potrzeb żywieniowych”. (Dyrektywa 98/58/WE, załącznik, 14)</a:t>
            </a:r>
          </a:p>
        </p:txBody>
      </p:sp>
    </p:spTree>
    <p:extLst>
      <p:ext uri="{BB962C8B-B14F-4D97-AF65-F5344CB8AC3E}">
        <p14:creationId xmlns:p14="http://schemas.microsoft.com/office/powerpoint/2010/main" val="121387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00856-67BE-4F76-3877-377E4CA8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Parametry analizy ryzyka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17D73-A0CE-52C1-2836-DBD8AD2A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Autofit/>
          </a:bodyPr>
          <a:lstStyle/>
          <a:p>
            <a:r>
              <a:rPr lang="pl-PL" sz="2400" dirty="0"/>
              <a:t>komfort termiczny i jakość powietrza;</a:t>
            </a:r>
          </a:p>
          <a:p>
            <a:r>
              <a:rPr lang="pl-PL" sz="2400" dirty="0"/>
              <a:t>rywalizacja o pożywienie i przestrzeń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err="1">
                <a:effectLst/>
                <a:ea typeface="Calibri" panose="020F0502020204030204" pitchFamily="34" charset="0"/>
              </a:rPr>
              <a:t>powierzchnia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bez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przeszkód</a:t>
            </a:r>
            <a:r>
              <a:rPr lang="de-DE" dirty="0">
                <a:effectLst/>
                <a:ea typeface="Calibri" panose="020F0502020204030204" pitchFamily="34" charset="0"/>
              </a:rPr>
              <a:t>” (</a:t>
            </a:r>
            <a:r>
              <a:rPr lang="de-DE" dirty="0" err="1">
                <a:effectLst/>
                <a:ea typeface="Calibri" panose="020F0502020204030204" pitchFamily="34" charset="0"/>
              </a:rPr>
              <a:t>dyrektywa</a:t>
            </a:r>
            <a:r>
              <a:rPr lang="de-DE" dirty="0">
                <a:effectLst/>
                <a:ea typeface="Calibri" panose="020F0502020204030204" pitchFamily="34" charset="0"/>
              </a:rPr>
              <a:t> 2008/120/WE, art. 3, 1a).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effectLst/>
                <a:ea typeface="Calibri" panose="020F0502020204030204" pitchFamily="34" charset="0"/>
              </a:rPr>
              <a:t>„</a:t>
            </a:r>
            <a:r>
              <a:rPr lang="de-DE" dirty="0" err="1">
                <a:effectLst/>
                <a:ea typeface="Calibri" panose="020F0502020204030204" pitchFamily="34" charset="0"/>
              </a:rPr>
              <a:t>środki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podjęte</a:t>
            </a:r>
            <a:r>
              <a:rPr lang="de-DE" dirty="0">
                <a:effectLst/>
                <a:ea typeface="Calibri" panose="020F0502020204030204" pitchFamily="34" charset="0"/>
              </a:rPr>
              <a:t> w </a:t>
            </a:r>
            <a:r>
              <a:rPr lang="de-DE" dirty="0" err="1">
                <a:effectLst/>
                <a:ea typeface="Calibri" panose="020F0502020204030204" pitchFamily="34" charset="0"/>
              </a:rPr>
              <a:t>celu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zapobiegania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walkom</a:t>
            </a:r>
            <a:r>
              <a:rPr lang="de-DE" dirty="0">
                <a:effectLst/>
                <a:ea typeface="Calibri" panose="020F0502020204030204" pitchFamily="34" charset="0"/>
              </a:rPr>
              <a:t> (…) </a:t>
            </a:r>
            <a:r>
              <a:rPr lang="de-DE" dirty="0" err="1">
                <a:effectLst/>
                <a:ea typeface="Calibri" panose="020F0502020204030204" pitchFamily="34" charset="0"/>
              </a:rPr>
              <a:t>odpowiednie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możliwości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ucieczki</a:t>
            </a:r>
            <a:r>
              <a:rPr lang="de-DE" dirty="0">
                <a:effectLst/>
                <a:ea typeface="Calibri" panose="020F0502020204030204" pitchFamily="34" charset="0"/>
              </a:rPr>
              <a:t> i </a:t>
            </a:r>
            <a:r>
              <a:rPr lang="de-DE" dirty="0" err="1">
                <a:effectLst/>
                <a:ea typeface="Calibri" panose="020F0502020204030204" pitchFamily="34" charset="0"/>
              </a:rPr>
              <a:t>ukrycia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się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przed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innymi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świniami</a:t>
            </a:r>
            <a:r>
              <a:rPr lang="de-DE" dirty="0">
                <a:effectLst/>
                <a:ea typeface="Calibri" panose="020F0502020204030204" pitchFamily="34" charset="0"/>
              </a:rPr>
              <a:t>” (</a:t>
            </a:r>
            <a:r>
              <a:rPr lang="de-DE" dirty="0" err="1">
                <a:effectLst/>
                <a:ea typeface="Calibri" panose="020F0502020204030204" pitchFamily="34" charset="0"/>
              </a:rPr>
              <a:t>dyrektywa</a:t>
            </a:r>
            <a:r>
              <a:rPr lang="de-DE" dirty="0">
                <a:effectLst/>
                <a:ea typeface="Calibri" panose="020F0502020204030204" pitchFamily="34" charset="0"/>
              </a:rPr>
              <a:t> 2008/120/WE, </a:t>
            </a:r>
            <a:r>
              <a:rPr lang="de-DE" dirty="0" err="1">
                <a:effectLst/>
                <a:ea typeface="Calibri" panose="020F0502020204030204" pitchFamily="34" charset="0"/>
              </a:rPr>
              <a:t>załącznik</a:t>
            </a:r>
            <a:r>
              <a:rPr lang="de-DE" dirty="0">
                <a:effectLst/>
                <a:ea typeface="Calibri" panose="020F0502020204030204" pitchFamily="34" charset="0"/>
              </a:rPr>
              <a:t> I, </a:t>
            </a:r>
            <a:r>
              <a:rPr lang="de-DE" dirty="0" err="1">
                <a:effectLst/>
                <a:ea typeface="Calibri" panose="020F0502020204030204" pitchFamily="34" charset="0"/>
              </a:rPr>
              <a:t>rozdział</a:t>
            </a:r>
            <a:r>
              <a:rPr lang="de-DE" dirty="0">
                <a:effectLst/>
                <a:ea typeface="Calibri" panose="020F0502020204030204" pitchFamily="34" charset="0"/>
              </a:rPr>
              <a:t> II, D 1, 2)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effectLst/>
                <a:ea typeface="Calibri" panose="020F0502020204030204" pitchFamily="34" charset="0"/>
              </a:rPr>
              <a:t>„</a:t>
            </a:r>
            <a:r>
              <a:rPr lang="de-DE" dirty="0" err="1">
                <a:effectLst/>
                <a:ea typeface="Calibri" panose="020F0502020204030204" pitchFamily="34" charset="0"/>
              </a:rPr>
              <a:t>sprzęt</a:t>
            </a:r>
            <a:r>
              <a:rPr lang="de-DE" dirty="0">
                <a:effectLst/>
                <a:ea typeface="Calibri" panose="020F0502020204030204" pitchFamily="34" charset="0"/>
              </a:rPr>
              <a:t> do </a:t>
            </a:r>
            <a:r>
              <a:rPr lang="de-DE" dirty="0" err="1">
                <a:effectLst/>
                <a:ea typeface="Calibri" panose="020F0502020204030204" pitchFamily="34" charset="0"/>
              </a:rPr>
              <a:t>karmienia</a:t>
            </a:r>
            <a:r>
              <a:rPr lang="de-DE" dirty="0">
                <a:effectLst/>
                <a:ea typeface="Calibri" panose="020F0502020204030204" pitchFamily="34" charset="0"/>
              </a:rPr>
              <a:t> i </a:t>
            </a:r>
            <a:r>
              <a:rPr lang="de-DE" dirty="0" err="1">
                <a:effectLst/>
                <a:ea typeface="Calibri" panose="020F0502020204030204" pitchFamily="34" charset="0"/>
              </a:rPr>
              <a:t>pojenia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musi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być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tak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skonstruowany</a:t>
            </a:r>
            <a:r>
              <a:rPr lang="de-DE" dirty="0">
                <a:effectLst/>
                <a:ea typeface="Calibri" panose="020F0502020204030204" pitchFamily="34" charset="0"/>
              </a:rPr>
              <a:t> i </a:t>
            </a:r>
            <a:r>
              <a:rPr lang="de-DE" dirty="0" err="1">
                <a:effectLst/>
                <a:ea typeface="Calibri" panose="020F0502020204030204" pitchFamily="34" charset="0"/>
              </a:rPr>
              <a:t>umieszczony</a:t>
            </a:r>
            <a:r>
              <a:rPr lang="de-DE" dirty="0">
                <a:effectLst/>
                <a:ea typeface="Calibri" panose="020F0502020204030204" pitchFamily="34" charset="0"/>
              </a:rPr>
              <a:t>, </a:t>
            </a:r>
            <a:r>
              <a:rPr lang="de-DE" dirty="0" err="1">
                <a:effectLst/>
                <a:ea typeface="Calibri" panose="020F0502020204030204" pitchFamily="34" charset="0"/>
              </a:rPr>
              <a:t>aby</a:t>
            </a:r>
            <a:r>
              <a:rPr lang="de-DE" dirty="0">
                <a:effectLst/>
                <a:ea typeface="Calibri" panose="020F0502020204030204" pitchFamily="34" charset="0"/>
              </a:rPr>
              <a:t> (…) </a:t>
            </a:r>
            <a:r>
              <a:rPr lang="de-DE" dirty="0" err="1">
                <a:effectLst/>
                <a:ea typeface="Calibri" panose="020F0502020204030204" pitchFamily="34" charset="0"/>
              </a:rPr>
              <a:t>zminimalizować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szkodliwe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skutki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konkurencji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między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zwierzętami</a:t>
            </a:r>
            <a:r>
              <a:rPr lang="de-DE" dirty="0">
                <a:effectLst/>
                <a:ea typeface="Calibri" panose="020F0502020204030204" pitchFamily="34" charset="0"/>
              </a:rPr>
              <a:t>” (</a:t>
            </a:r>
            <a:r>
              <a:rPr lang="de-DE" dirty="0" err="1">
                <a:effectLst/>
                <a:ea typeface="Calibri" panose="020F0502020204030204" pitchFamily="34" charset="0"/>
              </a:rPr>
              <a:t>dyrektywa</a:t>
            </a:r>
            <a:r>
              <a:rPr lang="de-DE" dirty="0">
                <a:effectLst/>
                <a:ea typeface="Calibri" panose="020F0502020204030204" pitchFamily="34" charset="0"/>
              </a:rPr>
              <a:t> 98/58/WE, </a:t>
            </a:r>
            <a:r>
              <a:rPr lang="de-DE" dirty="0" err="1">
                <a:effectLst/>
                <a:ea typeface="Calibri" panose="020F0502020204030204" pitchFamily="34" charset="0"/>
              </a:rPr>
              <a:t>załącznik</a:t>
            </a:r>
            <a:r>
              <a:rPr lang="de-DE" dirty="0">
                <a:effectLst/>
                <a:ea typeface="Calibri" panose="020F0502020204030204" pitchFamily="34" charset="0"/>
              </a:rPr>
              <a:t>, 17)</a:t>
            </a:r>
            <a:endParaRPr lang="pl-PL" dirty="0">
              <a:effectLst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>
                <a:effectLst/>
                <a:ea typeface="Calibri" panose="020F0502020204030204" pitchFamily="34" charset="0"/>
              </a:rPr>
              <a:t>„</a:t>
            </a:r>
            <a:r>
              <a:rPr lang="de-DE" dirty="0" err="1">
                <a:effectLst/>
                <a:ea typeface="Calibri" panose="020F0502020204030204" pitchFamily="34" charset="0"/>
              </a:rPr>
              <a:t>stały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dostęp</a:t>
            </a:r>
            <a:r>
              <a:rPr lang="de-DE" dirty="0">
                <a:effectLst/>
                <a:ea typeface="Calibri" panose="020F0502020204030204" pitchFamily="34" charset="0"/>
              </a:rPr>
              <a:t> do </a:t>
            </a:r>
            <a:r>
              <a:rPr lang="de-DE" dirty="0" err="1">
                <a:effectLst/>
                <a:ea typeface="Calibri" panose="020F0502020204030204" pitchFamily="34" charset="0"/>
              </a:rPr>
              <a:t>wystarczającej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ilości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świeżej</a:t>
            </a:r>
            <a:r>
              <a:rPr lang="de-DE" dirty="0">
                <a:effectLst/>
                <a:ea typeface="Calibri" panose="020F0502020204030204" pitchFamily="34" charset="0"/>
              </a:rPr>
              <a:t> </a:t>
            </a:r>
            <a:r>
              <a:rPr lang="de-DE" dirty="0" err="1">
                <a:effectLst/>
                <a:ea typeface="Calibri" panose="020F0502020204030204" pitchFamily="34" charset="0"/>
              </a:rPr>
              <a:t>wody</a:t>
            </a:r>
            <a:r>
              <a:rPr lang="de-DE" dirty="0">
                <a:effectLst/>
                <a:ea typeface="Calibri" panose="020F0502020204030204" pitchFamily="34" charset="0"/>
              </a:rPr>
              <a:t>” (</a:t>
            </a:r>
            <a:r>
              <a:rPr lang="de-DE" dirty="0" err="1">
                <a:effectLst/>
                <a:ea typeface="Calibri" panose="020F0502020204030204" pitchFamily="34" charset="0"/>
              </a:rPr>
              <a:t>dyrektywa</a:t>
            </a:r>
            <a:r>
              <a:rPr lang="de-DE" dirty="0">
                <a:effectLst/>
                <a:ea typeface="Calibri" panose="020F0502020204030204" pitchFamily="34" charset="0"/>
              </a:rPr>
              <a:t> 2008/120/WE, </a:t>
            </a:r>
            <a:r>
              <a:rPr lang="de-DE" dirty="0" err="1">
                <a:effectLst/>
                <a:ea typeface="Calibri" panose="020F0502020204030204" pitchFamily="34" charset="0"/>
              </a:rPr>
              <a:t>załącznik</a:t>
            </a:r>
            <a:r>
              <a:rPr lang="de-DE" dirty="0">
                <a:effectLst/>
                <a:ea typeface="Calibri" panose="020F0502020204030204" pitchFamily="34" charset="0"/>
              </a:rPr>
              <a:t> I, </a:t>
            </a:r>
            <a:r>
              <a:rPr lang="de-DE" dirty="0" err="1">
                <a:effectLst/>
                <a:ea typeface="Calibri" panose="020F0502020204030204" pitchFamily="34" charset="0"/>
              </a:rPr>
              <a:t>rozdział</a:t>
            </a:r>
            <a:r>
              <a:rPr lang="de-DE" dirty="0">
                <a:effectLst/>
                <a:ea typeface="Calibri" panose="020F0502020204030204" pitchFamily="34" charset="0"/>
              </a:rPr>
              <a:t> I, 7)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79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D00856-67BE-4F76-3877-377E4CA8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Parametry analizy ryzyka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17D73-A0CE-52C1-2836-DBD8AD2A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status zdrowotny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 err="1">
                <a:effectLst/>
                <a:ea typeface="Times New Roman" panose="02020603050405020304" pitchFamily="18" charset="0"/>
              </a:rPr>
              <a:t>wystarczająca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liczba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pracowników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którzy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posiadają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odpowiednie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umiejętności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wiedzę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i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kompetencje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zawodowe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” (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Dyrektywa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98/58/WE,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Załącznik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, 1)</a:t>
            </a:r>
            <a:endParaRPr lang="pl-PL" sz="24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400" dirty="0">
                <a:effectLst/>
                <a:ea typeface="Times New Roman" panose="02020603050405020304" pitchFamily="18" charset="0"/>
              </a:rPr>
              <a:t>„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Zwierzęta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chore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lub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ranne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są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umieszczane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w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odpowiednich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pomieszczeniach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z, w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stosownych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przypadkach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suchą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wygodną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pościelą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” (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dyrektywa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98/58/WE,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załącznik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, 4)</a:t>
            </a:r>
            <a:endParaRPr lang="pl-PL" sz="2400" dirty="0">
              <a:effectLst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effectLst/>
                <a:ea typeface="Times New Roman" panose="02020603050405020304" pitchFamily="18" charset="0"/>
              </a:rPr>
              <a:t>„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pomieszczenia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specjalistyczne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(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dla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prosiąt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odsadzonych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od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maciory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w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wieku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poniżej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28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dni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),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które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są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oddzielone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od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pomieszczeń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, w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których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utrzymywane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są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maciory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” (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dyrektywa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2008/120/WE,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załącznik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I, </a:t>
            </a:r>
            <a:r>
              <a:rPr lang="de-DE" sz="2400" dirty="0" err="1">
                <a:effectLst/>
                <a:ea typeface="Times New Roman" panose="02020603050405020304" pitchFamily="18" charset="0"/>
              </a:rPr>
              <a:t>rozdział</a:t>
            </a:r>
            <a:r>
              <a:rPr lang="de-DE" sz="2400" dirty="0">
                <a:effectLst/>
                <a:ea typeface="Times New Roman" panose="02020603050405020304" pitchFamily="18" charset="0"/>
              </a:rPr>
              <a:t> II, C3</a:t>
            </a:r>
            <a:r>
              <a:rPr lang="pl-PL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6555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25F59-900D-3A60-2449-309AC3D0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71499"/>
            <a:ext cx="10998200" cy="1739901"/>
          </a:xfrm>
        </p:spPr>
        <p:txBody>
          <a:bodyPr>
            <a:normAutofit fontScale="90000"/>
          </a:bodyPr>
          <a:lstStyle/>
          <a:p>
            <a:br>
              <a:rPr lang="pl-PL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Wytyczne Głównego Lekarza Weterynarii dla rolników dotyczące przeprowadzania analizy ryzyka dotyczącej zagrożenia wystąpieniem obgryzania ogona u świń</a:t>
            </a:r>
            <a:br>
              <a:rPr lang="pl-P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997E7C-57EF-A252-C5FB-E88A0E7D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401"/>
            <a:ext cx="10515600" cy="3865562"/>
          </a:xfrm>
        </p:spPr>
        <p:txBody>
          <a:bodyPr/>
          <a:lstStyle/>
          <a:p>
            <a:r>
              <a:rPr lang="pl-PL" sz="24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skierowane do rolnika</a:t>
            </a:r>
          </a:p>
          <a:p>
            <a:r>
              <a:rPr lang="pl-PL" sz="24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wprowadza obowiązek przeprowadzania co miesięcznych kontroli, z których sporządzany jest protokół</a:t>
            </a:r>
          </a:p>
          <a:p>
            <a:r>
              <a:rPr lang="pl-PL" sz="2400" dirty="0"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PLW kontroluje ww. protokoły jako spełnienie wymagania o braku rutynowego obcinania ogona i podjęcia działań </a:t>
            </a:r>
            <a:r>
              <a:rPr lang="pl-PL" sz="2400" dirty="0"/>
              <a:t>mających poprawić warunki</a:t>
            </a:r>
            <a:endParaRPr lang="pl-PL" sz="2400" dirty="0"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dirty="0">
              <a:solidFill>
                <a:srgbClr val="954F72"/>
              </a:solidFill>
              <a:hlinkClick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dirty="0">
                <a:solidFill>
                  <a:srgbClr val="954F7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Ulotka - analiza ryzyka GIW2023.docx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21880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934</Words>
  <Application>Microsoft Office PowerPoint</Application>
  <PresentationFormat>Panoramiczny</PresentationFormat>
  <Paragraphs>77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Motyw pakietu Office</vt:lpstr>
      <vt:lpstr>Problem rutynowego obcinania ogonów u świń</vt:lpstr>
      <vt:lpstr>Przepisy </vt:lpstr>
      <vt:lpstr>DYREKTYWA RADY 2008/120/WE Zał. I pkt 8</vt:lpstr>
      <vt:lpstr>Action Plan</vt:lpstr>
      <vt:lpstr>ZALECENIE KOMISJI (UE) 2016/336 z dnia 8 marca 2016 r. w sprawie stosowania dyrektywy Rady 2008/120/WE ustanawiającej minimalne normy ochrony świń, w odniesieniu do środków ograniczających potrzebę obcinania ogonów </vt:lpstr>
      <vt:lpstr>Parametry analizy ryzyka</vt:lpstr>
      <vt:lpstr>Parametry analizy ryzyka</vt:lpstr>
      <vt:lpstr>Parametry analizy ryzyka</vt:lpstr>
      <vt:lpstr> Wytyczne Głównego Lekarza Weterynarii dla rolników dotyczące przeprowadzania analizy ryzyka dotyczącej zagrożenia wystąpieniem obgryzania ogona u świń </vt:lpstr>
      <vt:lpstr>ZALECENIE KOMISJI (UE) 2016/336 z dnia 8 marca 2016 r. w sprawie stosowania dyrektywy Rady 2008/120/WE ustanawiającej minimalne normy ochrony świń, w odniesieniu do środków ograniczających potrzebę obcinania ogonów </vt:lpstr>
      <vt:lpstr>Materiały manipulacyjne – podstawowe cechy</vt:lpstr>
      <vt:lpstr>Materiały manipulacyjne – cechy dodatkowe</vt:lpstr>
      <vt:lpstr>Kontrola dostępu do materiałów wzbogacających</vt:lpstr>
      <vt:lpstr>Wytyczne dotyczące stosowania materiałów wzbogacających środowisko dla świń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anna.hoffman</dc:creator>
  <cp:lastModifiedBy>Rafał Banasiuk</cp:lastModifiedBy>
  <cp:revision>6</cp:revision>
  <dcterms:created xsi:type="dcterms:W3CDTF">2022-05-10T07:43:15Z</dcterms:created>
  <dcterms:modified xsi:type="dcterms:W3CDTF">2023-11-07T07:30:52Z</dcterms:modified>
</cp:coreProperties>
</file>