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60" r:id="rId3"/>
    <p:sldId id="261" r:id="rId4"/>
    <p:sldId id="258" r:id="rId5"/>
    <p:sldId id="265" r:id="rId6"/>
    <p:sldId id="257" r:id="rId7"/>
    <p:sldId id="263" r:id="rId8"/>
    <p:sldId id="264" r:id="rId9"/>
    <p:sldId id="262" r:id="rId10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688" autoAdjust="0"/>
  </p:normalViewPr>
  <p:slideViewPr>
    <p:cSldViewPr>
      <p:cViewPr varScale="1">
        <p:scale>
          <a:sx n="110" d="100"/>
          <a:sy n="110" d="100"/>
        </p:scale>
        <p:origin x="-348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2516625"/>
            <a:ext cx="97536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66530"/>
            <a:ext cx="97536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017572"/>
            <a:ext cx="97536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865098"/>
            <a:ext cx="97536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1219200" y="2743200"/>
            <a:ext cx="4754880" cy="359359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242304" y="2743201"/>
            <a:ext cx="4754880" cy="35956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464" y="2743200"/>
            <a:ext cx="4486656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3526" y="2743200"/>
            <a:ext cx="4482749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9200" y="3383280"/>
            <a:ext cx="4754880" cy="29535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42303" y="3383280"/>
            <a:ext cx="4754880" cy="29535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825363"/>
            <a:ext cx="3934581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336" y="1826709"/>
            <a:ext cx="5610464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061096"/>
            <a:ext cx="3934581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1828800"/>
            <a:ext cx="3938016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588000" y="2286000"/>
            <a:ext cx="53848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4059936"/>
            <a:ext cx="3938016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31201" y="1826709"/>
            <a:ext cx="1989999" cy="448445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39365" y="1826709"/>
            <a:ext cx="6988635" cy="4484454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1247024" y="573807"/>
            <a:ext cx="114981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11425892" y="573807"/>
            <a:ext cx="76809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1544716"/>
            <a:ext cx="97536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2769834"/>
            <a:ext cx="97536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10254" y="548797"/>
            <a:ext cx="1585509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CBC4FE1A-8B71-48B1-8BDD-E790C900DA0A}" type="datetimeFigureOut">
              <a:rPr lang="pl-PL" smtClean="0"/>
              <a:t>27.01.2025</a:t>
            </a:fld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2554" y="548797"/>
            <a:ext cx="1254937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D310E17F-25F0-4B84-B2E8-B7B02BDC1D20}" type="slidenum">
              <a:rPr lang="pl-PL" smtClean="0"/>
              <a:t>‹#›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11585" y="855957"/>
            <a:ext cx="299531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063552" y="1124744"/>
            <a:ext cx="7772400" cy="1180728"/>
          </a:xfrm>
        </p:spPr>
        <p:txBody>
          <a:bodyPr>
            <a:normAutofit fontScale="90000"/>
          </a:bodyPr>
          <a:lstStyle/>
          <a:p>
            <a:r>
              <a:rPr lang="pl-PL" dirty="0">
                <a:latin typeface="Constantia" pitchFamily="18" charset="0"/>
              </a:rPr>
              <a:t>FMD- </a:t>
            </a:r>
            <a:r>
              <a:rPr lang="pl-PL" dirty="0" err="1">
                <a:latin typeface="Constantia" pitchFamily="18" charset="0"/>
              </a:rPr>
              <a:t>Foot</a:t>
            </a:r>
            <a:r>
              <a:rPr lang="pl-PL" dirty="0">
                <a:latin typeface="Constantia" pitchFamily="18" charset="0"/>
              </a:rPr>
              <a:t> and </a:t>
            </a:r>
            <a:r>
              <a:rPr lang="pl-PL" dirty="0" err="1">
                <a:latin typeface="Constantia" pitchFamily="18" charset="0"/>
              </a:rPr>
              <a:t>Mouth</a:t>
            </a:r>
            <a:r>
              <a:rPr lang="pl-PL" dirty="0">
                <a:latin typeface="Constantia" pitchFamily="18" charset="0"/>
              </a:rPr>
              <a:t> </a:t>
            </a:r>
            <a:r>
              <a:rPr lang="pl-PL" dirty="0" err="1">
                <a:latin typeface="Constantia" pitchFamily="18" charset="0"/>
              </a:rPr>
              <a:t>Disease</a:t>
            </a:r>
            <a:r>
              <a:rPr lang="pl-PL" dirty="0">
                <a:latin typeface="Constantia" pitchFamily="18" charset="0"/>
              </a:rPr>
              <a:t/>
            </a:r>
            <a:br>
              <a:rPr lang="pl-PL" dirty="0">
                <a:latin typeface="Constantia" pitchFamily="18" charset="0"/>
              </a:rPr>
            </a:br>
            <a:r>
              <a:rPr lang="pl-PL" sz="4400" dirty="0">
                <a:latin typeface="Constantia" pitchFamily="18" charset="0"/>
              </a:rPr>
              <a:t>Choroba pyska i racic- Pryszczyca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2045296" y="3356992"/>
            <a:ext cx="3888432" cy="2520280"/>
          </a:xfrm>
        </p:spPr>
        <p:txBody>
          <a:bodyPr/>
          <a:lstStyle/>
          <a:p>
            <a:pPr marL="457200" marR="45720" indent="-457200">
              <a:buClr>
                <a:prstClr val="white"/>
              </a:buClr>
              <a:buSzPct val="95000"/>
              <a:buFont typeface="Arial" pitchFamily="34" charset="0"/>
              <a:buChar char="•"/>
            </a:pPr>
            <a:r>
              <a:rPr lang="pl-PL" sz="2800" dirty="0">
                <a:solidFill>
                  <a:prstClr val="white"/>
                </a:solidFill>
                <a:latin typeface="Constantia"/>
              </a:rPr>
              <a:t> Choroba wirusowa</a:t>
            </a:r>
          </a:p>
          <a:p>
            <a:pPr marL="514350" marR="45720" indent="-514350">
              <a:buClr>
                <a:prstClr val="white"/>
              </a:buClr>
              <a:buSzPct val="95000"/>
              <a:buFont typeface="Arial" pitchFamily="34" charset="0"/>
              <a:buChar char="•"/>
            </a:pPr>
            <a:r>
              <a:rPr lang="pl-PL" sz="2800" dirty="0">
                <a:solidFill>
                  <a:prstClr val="white"/>
                </a:solidFill>
                <a:latin typeface="Constantia"/>
              </a:rPr>
              <a:t>Objawy</a:t>
            </a:r>
          </a:p>
          <a:p>
            <a:pPr marL="457200" marR="45720" indent="-457200">
              <a:buClr>
                <a:prstClr val="white"/>
              </a:buClr>
              <a:buSzPct val="95000"/>
              <a:buFont typeface="Arial" pitchFamily="34" charset="0"/>
              <a:buChar char="•"/>
            </a:pPr>
            <a:r>
              <a:rPr lang="pl-PL" sz="2800" dirty="0">
                <a:solidFill>
                  <a:prstClr val="white"/>
                </a:solidFill>
                <a:latin typeface="Constantia"/>
              </a:rPr>
              <a:t> Zapobieganie</a:t>
            </a:r>
          </a:p>
          <a:p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7176120" y="57336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srgbClr val="F8F8F8"/>
                </a:solidFill>
              </a:rPr>
              <a:t>PIW Kraśnik</a:t>
            </a:r>
          </a:p>
          <a:p>
            <a:pPr algn="ctr"/>
            <a:r>
              <a:rPr lang="pl-PL" dirty="0">
                <a:solidFill>
                  <a:srgbClr val="F8F8F8"/>
                </a:solidFill>
              </a:rPr>
              <a:t>Lek. wet. Grzegorz Spryszak</a:t>
            </a:r>
          </a:p>
        </p:txBody>
      </p:sp>
    </p:spTree>
    <p:extLst>
      <p:ext uri="{BB962C8B-B14F-4D97-AF65-F5344CB8AC3E}">
        <p14:creationId xmlns:p14="http://schemas.microsoft.com/office/powerpoint/2010/main" val="2611861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19536" y="620688"/>
            <a:ext cx="8060432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FMDV- Pryszczyca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1424" y="1697627"/>
            <a:ext cx="10153128" cy="864096"/>
          </a:xfrm>
        </p:spPr>
        <p:txBody>
          <a:bodyPr>
            <a:normAutofit fontScale="85000" lnSpcReduction="20000"/>
          </a:bodyPr>
          <a:lstStyle/>
          <a:p>
            <a:r>
              <a:rPr lang="pl-PL" dirty="0">
                <a:latin typeface="Constantia" pitchFamily="18" charset="0"/>
              </a:rPr>
              <a:t>Pryszczyca to zakaźna i czasami śmiertelna choroba wirusowa, która atakuje przede wszystkim zwierzęta kopytne parzystokopytne w tym bydło, bawoły wodne, owce, kozy, świnie, antylopy, jelenie, lamy, alpaki i bizony. </a:t>
            </a:r>
          </a:p>
          <a:p>
            <a:endParaRPr lang="pl-PL" dirty="0"/>
          </a:p>
        </p:txBody>
      </p:sp>
      <p:sp>
        <p:nvSpPr>
          <p:cNvPr id="5" name="Prostokąt 4"/>
          <p:cNvSpPr/>
          <p:nvPr/>
        </p:nvSpPr>
        <p:spPr>
          <a:xfrm>
            <a:off x="909886" y="2673958"/>
            <a:ext cx="597820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l-PL" dirty="0">
                <a:latin typeface="Constantia" pitchFamily="18" charset="0"/>
              </a:rPr>
              <a:t>• czynnik etiologiczny – wirus RNA z rodzaju </a:t>
            </a:r>
            <a:r>
              <a:rPr lang="pl-PL" dirty="0" err="1">
                <a:latin typeface="Constantia" pitchFamily="18" charset="0"/>
              </a:rPr>
              <a:t>Aphthovirus</a:t>
            </a:r>
            <a:r>
              <a:rPr lang="pl-PL" dirty="0">
                <a:latin typeface="Constantia" pitchFamily="18" charset="0"/>
              </a:rPr>
              <a:t>, rodzina </a:t>
            </a:r>
            <a:r>
              <a:rPr lang="pl-PL" dirty="0" err="1">
                <a:latin typeface="Constantia" pitchFamily="18" charset="0"/>
              </a:rPr>
              <a:t>Picornaviridae</a:t>
            </a:r>
            <a:endParaRPr lang="pl-PL" dirty="0">
              <a:latin typeface="Constantia" pitchFamily="18" charset="0"/>
            </a:endParaRPr>
          </a:p>
          <a:p>
            <a:pPr lvl="0"/>
            <a:r>
              <a:rPr lang="pl-PL" dirty="0">
                <a:latin typeface="Constantia" pitchFamily="18" charset="0"/>
              </a:rPr>
              <a:t>• dotychczas stwierdzono 7 </a:t>
            </a:r>
            <a:r>
              <a:rPr lang="pl-PL" dirty="0" err="1">
                <a:latin typeface="Constantia" pitchFamily="18" charset="0"/>
              </a:rPr>
              <a:t>serotypów</a:t>
            </a:r>
            <a:r>
              <a:rPr lang="pl-PL" dirty="0">
                <a:latin typeface="Constantia" pitchFamily="18" charset="0"/>
              </a:rPr>
              <a:t> wirusa (O- najczęstszy, A, C, SAT 1, SAT2, SAT3, Asia 1)</a:t>
            </a:r>
          </a:p>
          <a:p>
            <a:pPr lvl="0"/>
            <a:r>
              <a:rPr lang="pl-PL" dirty="0">
                <a:latin typeface="Constantia" pitchFamily="18" charset="0"/>
              </a:rPr>
              <a:t>• wirus wykazuje dużą zmienność</a:t>
            </a:r>
          </a:p>
          <a:p>
            <a:pPr lvl="0"/>
            <a:r>
              <a:rPr lang="pl-PL" dirty="0">
                <a:latin typeface="Constantia" pitchFamily="18" charset="0"/>
              </a:rPr>
              <a:t>• nie powstaje odporność krzyżowa</a:t>
            </a:r>
          </a:p>
          <a:p>
            <a:pPr lvl="0"/>
            <a:r>
              <a:rPr lang="pl-PL" dirty="0">
                <a:latin typeface="Constantia" pitchFamily="18" charset="0"/>
              </a:rPr>
              <a:t>Zakaźność wirusa: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Constantia" pitchFamily="18" charset="0"/>
              </a:rPr>
              <a:t>w wodzie 50 dni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Constantia" pitchFamily="18" charset="0"/>
              </a:rPr>
              <a:t>w gnojowicy 6 miesięcy</a:t>
            </a:r>
          </a:p>
          <a:p>
            <a:pPr marL="285750" indent="-285750">
              <a:buFontTx/>
              <a:buChar char="-"/>
            </a:pPr>
            <a:r>
              <a:rPr lang="pl-PL" dirty="0">
                <a:latin typeface="Constantia" pitchFamily="18" charset="0"/>
              </a:rPr>
              <a:t>w glebie 28 dni.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5230" y="2725221"/>
            <a:ext cx="3979322" cy="260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909886" y="5536280"/>
            <a:ext cx="102266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latin typeface="Constantia" pitchFamily="18" charset="0"/>
              </a:rPr>
              <a:t>Stabilny w </a:t>
            </a:r>
            <a:r>
              <a:rPr lang="pl-PL" dirty="0" err="1">
                <a:latin typeface="Constantia" pitchFamily="18" charset="0"/>
              </a:rPr>
              <a:t>pH</a:t>
            </a:r>
            <a:r>
              <a:rPr lang="pl-PL" dirty="0">
                <a:latin typeface="Constantia" pitchFamily="18" charset="0"/>
              </a:rPr>
              <a:t> 7-9, poniżej </a:t>
            </a:r>
            <a:r>
              <a:rPr lang="pl-PL" dirty="0" err="1">
                <a:latin typeface="Constantia" pitchFamily="18" charset="0"/>
              </a:rPr>
              <a:t>pH</a:t>
            </a:r>
            <a:r>
              <a:rPr lang="pl-PL" dirty="0">
                <a:latin typeface="Constantia" pitchFamily="18" charset="0"/>
              </a:rPr>
              <a:t> 7 i powyżej </a:t>
            </a:r>
            <a:r>
              <a:rPr lang="pl-PL" dirty="0" err="1">
                <a:latin typeface="Constantia" pitchFamily="18" charset="0"/>
              </a:rPr>
              <a:t>pH</a:t>
            </a:r>
            <a:r>
              <a:rPr lang="pl-PL" dirty="0">
                <a:latin typeface="Constantia" pitchFamily="18" charset="0"/>
              </a:rPr>
              <a:t> 9 ulega inaktywacji.</a:t>
            </a:r>
          </a:p>
          <a:p>
            <a:r>
              <a:rPr lang="pl-PL" dirty="0">
                <a:latin typeface="Constantia" pitchFamily="18" charset="0"/>
              </a:rPr>
              <a:t>Duża odporność na czynniki fizyczne: promieniowanie słoneczne 5 min, 37 C po 12-24 godz., 60-65C po 30 min., 80-100 C natychmiast, -20 C kilka lat.</a:t>
            </a:r>
          </a:p>
          <a:p>
            <a:r>
              <a:rPr lang="pl-PL" dirty="0">
                <a:latin typeface="Constantia" pitchFamily="18" charset="0"/>
              </a:rPr>
              <a:t>Peklowanie, wędzenie i solenie skór nie inaktywuje wirusa.</a:t>
            </a:r>
          </a:p>
        </p:txBody>
      </p:sp>
    </p:spTree>
    <p:extLst>
      <p:ext uri="{BB962C8B-B14F-4D97-AF65-F5344CB8AC3E}">
        <p14:creationId xmlns:p14="http://schemas.microsoft.com/office/powerpoint/2010/main" val="8690465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919536" y="620688"/>
            <a:ext cx="8060432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55440" y="1772816"/>
            <a:ext cx="10009112" cy="4464496"/>
          </a:xfrm>
        </p:spPr>
        <p:txBody>
          <a:bodyPr>
            <a:normAutofit fontScale="92500"/>
          </a:bodyPr>
          <a:lstStyle/>
          <a:p>
            <a:r>
              <a:rPr lang="pl-PL" dirty="0">
                <a:latin typeface="Constantia" pitchFamily="18" charset="0"/>
              </a:rPr>
              <a:t> Wirus FMD może być przenoszony na wiele sposobów, w tym:</a:t>
            </a:r>
          </a:p>
          <a:p>
            <a:pPr marL="342900" indent="-342900">
              <a:buFontTx/>
              <a:buChar char="-"/>
            </a:pPr>
            <a:r>
              <a:rPr lang="pl-PL" dirty="0">
                <a:latin typeface="Constantia" pitchFamily="18" charset="0"/>
              </a:rPr>
              <a:t>przez bliski kontakt, rozprzestrzenianie się ze zwierzęcia na zwierzę- ślina, aerozol </a:t>
            </a:r>
          </a:p>
          <a:p>
            <a:r>
              <a:rPr lang="pl-PL" dirty="0">
                <a:latin typeface="Constantia" pitchFamily="18" charset="0"/>
              </a:rPr>
              <a:t>     (60 km na lądzie i nawet 300 km nad morzem), mleko, mięso, kał, nasienie;</a:t>
            </a:r>
          </a:p>
          <a:p>
            <a:pPr marL="342900" indent="-342900">
              <a:buFontTx/>
              <a:buChar char="-"/>
            </a:pPr>
            <a:r>
              <a:rPr lang="pl-PL" dirty="0" err="1">
                <a:latin typeface="Constantia" pitchFamily="18" charset="0"/>
              </a:rPr>
              <a:t>fomity</a:t>
            </a:r>
            <a:r>
              <a:rPr lang="pl-PL" dirty="0">
                <a:latin typeface="Constantia" pitchFamily="18" charset="0"/>
              </a:rPr>
              <a:t>- przedmioty nieożywione, zazwyczaj odzież, pasza i pojazdy mechaniczne.</a:t>
            </a:r>
          </a:p>
          <a:p>
            <a:pPr marL="342900" indent="-342900">
              <a:buFontTx/>
              <a:buChar char="-"/>
            </a:pPr>
            <a:endParaRPr lang="pl-PL" dirty="0">
              <a:latin typeface="Constantia" pitchFamily="18" charset="0"/>
            </a:endParaRPr>
          </a:p>
          <a:p>
            <a:r>
              <a:rPr lang="pl-PL" dirty="0">
                <a:latin typeface="Constantia" pitchFamily="18" charset="0"/>
              </a:rPr>
              <a:t>Świnie są bardziej odporne od bydła na pryszczycę i może się zdarzyć, że choruje bydło, </a:t>
            </a:r>
          </a:p>
          <a:p>
            <a:r>
              <a:rPr lang="pl-PL" dirty="0">
                <a:latin typeface="Constantia" pitchFamily="18" charset="0"/>
              </a:rPr>
              <a:t>a świnie nie. Chore świnie wydalają wraz z powietrzem wydychanym tysiąckrotnie więcej wirusa niż krowy i produkują w ciągu dnia 10 8 cząstek wirusa.</a:t>
            </a:r>
          </a:p>
          <a:p>
            <a:endParaRPr lang="pl-PL" dirty="0">
              <a:latin typeface="Constantia" pitchFamily="18" charset="0"/>
            </a:endParaRPr>
          </a:p>
          <a:p>
            <a:r>
              <a:rPr lang="pl-PL" dirty="0">
                <a:latin typeface="Constantia" pitchFamily="18" charset="0"/>
              </a:rPr>
              <a:t>Do zakażenia najczęściej dochodzi poprzez układ pokarmowy lub układ oddechowy. Możliwe jest także zakażenie poprzez spojówki lub skórę w miejscach słabo owłosionych.</a:t>
            </a:r>
          </a:p>
        </p:txBody>
      </p:sp>
    </p:spTree>
    <p:extLst>
      <p:ext uri="{BB962C8B-B14F-4D97-AF65-F5344CB8AC3E}">
        <p14:creationId xmlns:p14="http://schemas.microsoft.com/office/powerpoint/2010/main" val="219978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sp>
        <p:nvSpPr>
          <p:cNvPr id="4" name="Prostokąt 3"/>
          <p:cNvSpPr/>
          <p:nvPr/>
        </p:nvSpPr>
        <p:spPr>
          <a:xfrm>
            <a:off x="911424" y="2204864"/>
            <a:ext cx="9361040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 Zakażone zwierzęta wydalają wirus z wydychanym powietrzem oraz z wydzielinami i wydalinami.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Rekonwalescenci są nosicielami nawet przez 3 lata (bydło domowe) i 5 lat (bawoły afrykańskie)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Wirus utrzymuje się w gardle i w każdej chwili może stać się przyczyną nowego ogniska choroby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Wykazano  obecność wirusa  w nasieniu buhajów na 4 dni przed pojawieniem się objawów klinicznych choroby. Występował 37 dni w nasieniu po ustąpieniu choroby.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Wirus pryszczycy występuje w dużych ilościach w mleku przed wystąpieniem objawów klinicznych i w trakcie ich trwania. </a:t>
            </a:r>
          </a:p>
          <a:p>
            <a:endParaRPr lang="pl-PL" sz="1600" dirty="0">
              <a:latin typeface="Constantia" pitchFamily="18" charset="0"/>
            </a:endParaRPr>
          </a:p>
          <a:p>
            <a:r>
              <a:rPr lang="pl-PL" sz="1600" dirty="0">
                <a:latin typeface="Constantia" pitchFamily="18" charset="0"/>
              </a:rPr>
              <a:t>Patogeneza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Wirus wnika przez błony śluzowe górnych odcinków przewodu pokarmowego i układu</a:t>
            </a:r>
          </a:p>
          <a:p>
            <a:r>
              <a:rPr lang="pl-PL" sz="1600" dirty="0">
                <a:latin typeface="Constantia" pitchFamily="18" charset="0"/>
              </a:rPr>
              <a:t>      oddechowego miejscem pierwotnego namnażania jest jama gębowa </a:t>
            </a:r>
            <a:r>
              <a:rPr lang="pl-PL" sz="1600">
                <a:latin typeface="Constantia" pitchFamily="18" charset="0"/>
              </a:rPr>
              <a:t>i </a:t>
            </a:r>
            <a:r>
              <a:rPr lang="pl-PL" sz="1600" smtClean="0">
                <a:latin typeface="Constantia" pitchFamily="18" charset="0"/>
              </a:rPr>
              <a:t>jama </a:t>
            </a:r>
            <a:r>
              <a:rPr lang="pl-PL" sz="1600" dirty="0">
                <a:latin typeface="Constantia" pitchFamily="18" charset="0"/>
              </a:rPr>
              <a:t>nosowo-gardłowa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pl-PL" sz="1600" dirty="0">
                <a:latin typeface="Constantia" pitchFamily="18" charset="0"/>
              </a:rPr>
              <a:t>Drogą limfy i krwi dociera do wszystkich narządów  wewnętrznych</a:t>
            </a:r>
          </a:p>
          <a:p>
            <a:endParaRPr lang="pl-PL" sz="1200" dirty="0">
              <a:latin typeface="Constant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875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sp>
        <p:nvSpPr>
          <p:cNvPr id="4" name="Prostokąt 3"/>
          <p:cNvSpPr/>
          <p:nvPr/>
        </p:nvSpPr>
        <p:spPr>
          <a:xfrm>
            <a:off x="911424" y="1844824"/>
            <a:ext cx="4680520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latin typeface="Constantia" pitchFamily="18" charset="0"/>
              </a:rPr>
              <a:t>Objawy kliniczne:</a:t>
            </a:r>
          </a:p>
          <a:p>
            <a:r>
              <a:rPr lang="pl-PL" dirty="0">
                <a:latin typeface="Constantia" pitchFamily="18" charset="0"/>
              </a:rPr>
              <a:t>• okres inkubacji: 1-10 dni (średnio 2-7)</a:t>
            </a:r>
          </a:p>
          <a:p>
            <a:r>
              <a:rPr lang="pl-PL" dirty="0">
                <a:latin typeface="Constantia" pitchFamily="18" charset="0"/>
              </a:rPr>
              <a:t>• wzrost ciepłoty ciała powyżej 40°C (ustępuje po 2-3 dniach)</a:t>
            </a:r>
          </a:p>
          <a:p>
            <a:r>
              <a:rPr lang="pl-PL" dirty="0">
                <a:latin typeface="Constantia" pitchFamily="18" charset="0"/>
              </a:rPr>
              <a:t>• stan zapalny jamy ustnej</a:t>
            </a:r>
          </a:p>
          <a:p>
            <a:r>
              <a:rPr lang="pl-PL" dirty="0">
                <a:latin typeface="Constantia" pitchFamily="18" charset="0"/>
              </a:rPr>
              <a:t>• apatia, utrata apetytu, brak przeżuwania, gwałtowny spadek mleczności;</a:t>
            </a:r>
          </a:p>
          <a:p>
            <a:r>
              <a:rPr lang="pl-PL" dirty="0">
                <a:latin typeface="Constantia" pitchFamily="18" charset="0"/>
              </a:rPr>
              <a:t>• zwiększone pragnienie i obfite ślinienie, ślina jest gęsta i ciągliwa;</a:t>
            </a:r>
          </a:p>
          <a:p>
            <a:r>
              <a:rPr lang="pl-PL" dirty="0">
                <a:latin typeface="Constantia" pitchFamily="18" charset="0"/>
              </a:rPr>
              <a:t>• pęcherze na języku, wargach i dziąsłach, śluzawicy u bydła/tarczy ryjowej u świń, na skórze szpary </a:t>
            </a:r>
            <a:r>
              <a:rPr lang="pl-PL" dirty="0" err="1">
                <a:latin typeface="Constantia" pitchFamily="18" charset="0"/>
              </a:rPr>
              <a:t>międzyracicowej</a:t>
            </a:r>
            <a:r>
              <a:rPr lang="pl-PL" dirty="0">
                <a:latin typeface="Constantia" pitchFamily="18" charset="0"/>
              </a:rPr>
              <a:t>, a także na wymieniu i strzykach, wypełnione słomkowożółtym płynem;</a:t>
            </a:r>
          </a:p>
          <a:p>
            <a:r>
              <a:rPr lang="pl-PL" dirty="0">
                <a:latin typeface="Constantia" pitchFamily="18" charset="0"/>
              </a:rPr>
              <a:t>• po pęknięciu pęcherzy - bolesne rany, owrzodzenia</a:t>
            </a:r>
          </a:p>
        </p:txBody>
      </p:sp>
      <p:pic>
        <p:nvPicPr>
          <p:cNvPr id="2050" name="Picture 2" descr="C:\Users\WIN11\Desktop\Pryszczyc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7520" y="2185143"/>
            <a:ext cx="5533960" cy="3476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49307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pic>
        <p:nvPicPr>
          <p:cNvPr id="3074" name="Picture 2" descr="C:\Users\WIN11\Desktop\Pryszczyca 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585392"/>
            <a:ext cx="5629937" cy="342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WIN11\Desktop\Pr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2064" y="1606488"/>
            <a:ext cx="4341407" cy="488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3827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pic>
        <p:nvPicPr>
          <p:cNvPr id="4098" name="Picture 2" descr="C:\Users\WIN11\Desktop\Pry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617035"/>
            <a:ext cx="4392488" cy="486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WIN11\Desktop\Pry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5" y="1617035"/>
            <a:ext cx="5408773" cy="4867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764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pic>
        <p:nvPicPr>
          <p:cNvPr id="5122" name="Picture 2" descr="C:\Users\WIN11\Desktop\Pry1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046" y="1772816"/>
            <a:ext cx="5379458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WIN11\Desktop\Pry123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277" y="1772816"/>
            <a:ext cx="4436243" cy="4442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63620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135560" y="620688"/>
            <a:ext cx="7772400" cy="964704"/>
          </a:xfrm>
        </p:spPr>
        <p:txBody>
          <a:bodyPr>
            <a:normAutofit/>
          </a:bodyPr>
          <a:lstStyle/>
          <a:p>
            <a:r>
              <a:rPr lang="pl-PL" dirty="0">
                <a:latin typeface="Constantia" pitchFamily="18" charset="0"/>
              </a:rPr>
              <a:t>FMD- Pryszczyca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03512" y="1772816"/>
            <a:ext cx="8712968" cy="4968552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pl-PL" sz="2600" dirty="0">
                <a:latin typeface="Constantia" pitchFamily="18" charset="0"/>
              </a:rPr>
              <a:t>Pryszczyca jest chorobą zwalczaną z urzędu!!!</a:t>
            </a:r>
          </a:p>
          <a:p>
            <a:endParaRPr lang="pl-PL" dirty="0">
              <a:latin typeface="Constantia" pitchFamily="18" charset="0"/>
            </a:endParaRPr>
          </a:p>
          <a:p>
            <a:r>
              <a:rPr lang="pl-PL" dirty="0">
                <a:latin typeface="Constantia" pitchFamily="18" charset="0"/>
              </a:rPr>
              <a:t>Zgłoszenie podejrzenia wystąpienia pryszczycy jest obowiązkiem wynikającym z ustawy z dnia 11 marca 2004 roku o ochronie zdrowia zwierząt oraz zwalczaniu chorób zakaźnych zwierząt.</a:t>
            </a:r>
          </a:p>
          <a:p>
            <a:endParaRPr lang="pl-PL" dirty="0">
              <a:latin typeface="Constantia" pitchFamily="18" charset="0"/>
            </a:endParaRPr>
          </a:p>
          <a:p>
            <a:r>
              <a:rPr lang="pl-PL" dirty="0">
                <a:latin typeface="Constantia" pitchFamily="18" charset="0"/>
              </a:rPr>
              <a:t>Zalecenia: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dirty="0">
                <a:latin typeface="Constantia" pitchFamily="18" charset="0"/>
              </a:rPr>
              <a:t>w razie zauważenia wymienionych objawów choroby należy natychmiast zawiadomić powiatowego lekarza weterynarii celem umożliwienia pobrania próbek w kierunku wykluczenia FMD.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dirty="0">
                <a:latin typeface="Constantia" pitchFamily="18" charset="0"/>
              </a:rPr>
              <a:t>zgłoszenia należy dokonać bezpośrednio albo za pośrednictwem lekarza weterynarii opiekującego się gospodarstwem lub właściwego miejscowo organu samorządu terytorialnego (wójta, burmistrza, prezydenta miasta).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pl-PL" dirty="0">
                <a:latin typeface="Constantia" pitchFamily="18" charset="0"/>
              </a:rPr>
              <a:t>do czasu przybycia powiatowego lekarza weterynarii wszystkie zwierzęta należy zatrzymać w gospodarstwie, zwierzęta chore zamknąć i odizolować, nie wpuszczać osób postronnych do gospodarstwa oraz unikać wyjazdu domowników poza teren gospodarstwa.</a:t>
            </a:r>
          </a:p>
          <a:p>
            <a:endParaRPr lang="pl-PL" dirty="0">
              <a:latin typeface="Constantia" pitchFamily="18" charset="0"/>
            </a:endParaRPr>
          </a:p>
          <a:p>
            <a:r>
              <a:rPr lang="pl-PL" dirty="0">
                <a:latin typeface="Constantia" pitchFamily="18" charset="0"/>
              </a:rPr>
              <a:t>Za zwierzęta zabite w ramach zwalczania pryszczycy przysługuje odszkodowanie z budżetu państwa!!!</a:t>
            </a:r>
          </a:p>
        </p:txBody>
      </p:sp>
    </p:spTree>
    <p:extLst>
      <p:ext uri="{BB962C8B-B14F-4D97-AF65-F5344CB8AC3E}">
        <p14:creationId xmlns:p14="http://schemas.microsoft.com/office/powerpoint/2010/main" val="145544451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ktywa">
  <a:themeElements>
    <a:clrScheme name="Strzecha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Office — klasyczny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ktyw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381</TotalTime>
  <Words>666</Words>
  <Application>Microsoft Office PowerPoint</Application>
  <PresentationFormat>Niestandardowy</PresentationFormat>
  <Paragraphs>63</Paragraphs>
  <Slides>9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0" baseType="lpstr">
      <vt:lpstr>Perspektywa</vt:lpstr>
      <vt:lpstr>FMD- Foot and Mouth Disease Choroba pyska i racic- Pryszczyca</vt:lpstr>
      <vt:lpstr>FMDV- Pryszczyca</vt:lpstr>
      <vt:lpstr>FMD- Pryszczyca</vt:lpstr>
      <vt:lpstr>FMD- Pryszczyca</vt:lpstr>
      <vt:lpstr>FMD- Pryszczyca</vt:lpstr>
      <vt:lpstr>FMD- Pryszczyca</vt:lpstr>
      <vt:lpstr>FMD- Pryszczyca</vt:lpstr>
      <vt:lpstr>FMD- Pryszczyca</vt:lpstr>
      <vt:lpstr>FMD- Pryszczyca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BTV- Choroba niebieskiego języka</dc:title>
  <dc:creator>WIN11</dc:creator>
  <cp:lastModifiedBy>Dorota</cp:lastModifiedBy>
  <cp:revision>35</cp:revision>
  <dcterms:created xsi:type="dcterms:W3CDTF">2024-10-22T18:25:55Z</dcterms:created>
  <dcterms:modified xsi:type="dcterms:W3CDTF">2025-01-27T11:16:43Z</dcterms:modified>
</cp:coreProperties>
</file>