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tefańska" initials="HS" lastIdx="1" clrIdx="0">
    <p:extLst>
      <p:ext uri="{19B8F6BF-5375-455C-9EA6-DF929625EA0E}">
        <p15:presenceInfo xmlns:p15="http://schemas.microsoft.com/office/powerpoint/2012/main" userId="Hanna Stefań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1A704-0ED8-4EBB-AE7C-F49F49D80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0E12C6-A89C-41B0-8FC9-B935723DE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116B53-574B-4F14-9BA4-1F6EA888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764678-8671-4421-BB7C-7994A6966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2A3C2D-226D-485F-A102-4F5729A3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45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CAAD33-2063-49A8-9164-D634AFD5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F546DCD-6FF3-4939-8246-7F46928FA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FEF64B-27B7-4F32-B175-2AF587ACD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E3D86E6-4F13-4F03-B670-18D147081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F57C6C-A064-45B2-83F7-C83CE0BB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59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5F1010-9DC4-4709-985F-63B30E762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6C7CC27-4D7C-44C4-9C09-ACD400D107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8D48BA-665D-4EB5-A7FA-281EE9AE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1EC3D8-9D17-4B31-9101-18451A7B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20B67A-CA63-4DAA-874D-CD9F0C03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50E780-6C66-4490-BF1A-7097D23CE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7B098-08F3-4EA9-AFCD-66987AD2E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FFC8B-5601-4AFE-9152-125432FF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EECF21-7FBD-4613-98CE-BBAB95C2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57BE11-9F6B-40FF-97A0-598EEFB5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1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825F9C-3A94-445C-B15F-0D582EEC7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0CFF22-22A2-475F-8A8B-670D426BD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1E1E70-E02C-417E-B7C5-EEF966B0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BFF6D3-526F-4051-83B0-D0BCB8143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8D3C04-D41B-4E57-A5A6-44F0D42B9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16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EAC1B1-28D4-4B63-AEEB-0392E22B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A63A1B-E332-4CB2-8BE9-FA92BA6A0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91F43B8-5BD2-403C-A42D-A1449982F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4ED2B62-6162-48A9-A443-4764B35C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E9CB84-3657-4865-8DD9-5DD2B158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C9E79FB-55F8-4DC4-8EDB-A3865E98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47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EA52E9-E555-4422-8DF3-3E391716E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42F2BC-87F4-4EAE-82BA-74494B877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1EE920-EF7A-4470-B44A-8838FBBCC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E5C62F-AB80-407F-9AB9-F10C7C388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D31FAF6-CD59-4FDF-9679-9FA891413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3A34C56-E61C-4914-B32F-6797C9E2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B861A7F-AFC0-48DB-AD29-FB2BC3B2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E52D1AF-227A-46E1-9A42-054E8E44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01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A15ECB-04A8-4F1F-BD49-EF59325B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93C9FA3-2F56-4E23-B5ED-798F1CFA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06D414A-AAEF-4F41-995E-9DCC0A68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995751F-CF9E-4E09-964F-D3D7A1A2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55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9380A48-25BE-402D-880F-A861E7F07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0734252-6774-4DB4-89ED-9A7ACEAA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13580AF-2C4E-4ED2-AAA9-06E381FE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820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D0A43D-B3F1-467D-AAEA-4CA4CEBD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4C692F-A6AB-4726-88C9-B7DF8E28F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8205A8-0956-4F9A-B9C6-7147662A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6F663BB-526B-40D2-BADD-BDFBDD9B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6B3ED2-9829-4C51-9F4E-1A31A5C5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8CFFA3-2633-4E50-B0A5-9571BBC5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09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A850A-A678-435C-A0D2-4AFBD3F0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956D0FA-D2A3-4BD2-AC86-43D935E55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9881F19-90CF-44B8-8D99-3C6B5A989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70C87E1-2997-457D-844E-21FC5125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4E3DE6-076D-42E2-95E9-990C9DCA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D849ECC-5898-4885-81C0-09A7F072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35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A624B5A-413F-45BB-9AA4-A63325986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EE2A1B7-099D-46E4-8B2F-0DD56217C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3ACAAA-0764-4E05-924A-EFB94E79F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0EE9-4B58-4DE7-B2C9-8EDF55AC59D5}" type="datetimeFigureOut">
              <a:rPr lang="pl-PL" smtClean="0"/>
              <a:t>2023-08-02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4AC05A-8DBD-44E5-925C-A3A6193B5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5B8D1-527A-4E6D-9959-2156D76CA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BF54-AE7E-4DDF-A3A6-171FBAC9F8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11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4">
            <a:extLst>
              <a:ext uri="{FF2B5EF4-FFF2-40B4-BE49-F238E27FC236}">
                <a16:creationId xmlns:a16="http://schemas.microsoft.com/office/drawing/2014/main" id="{6A4BD0AD-5C81-471F-8572-B00F87AB2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7" y="854081"/>
            <a:ext cx="4365625" cy="382129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RADA NADZORCZA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sp>
        <p:nvSpPr>
          <p:cNvPr id="7" name="Text Box 42">
            <a:extLst>
              <a:ext uri="{FF2B5EF4-FFF2-40B4-BE49-F238E27FC236}">
                <a16:creationId xmlns:a16="http://schemas.microsoft.com/office/drawing/2014/main" id="{24566981-B9D5-48CB-8198-06B7DF2AA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7" y="142209"/>
            <a:ext cx="4365625" cy="378789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 ZGROMADZENIE WSPÓLNIKÓW</a:t>
            </a:r>
            <a:endParaRPr kumimoji="0" lang="en-GB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grpSp>
        <p:nvGrpSpPr>
          <p:cNvPr id="249" name="Grupa 248">
            <a:extLst>
              <a:ext uri="{FF2B5EF4-FFF2-40B4-BE49-F238E27FC236}">
                <a16:creationId xmlns:a16="http://schemas.microsoft.com/office/drawing/2014/main" id="{4F5F0E8F-DDF0-4D33-8553-363E54D4D419}"/>
              </a:ext>
            </a:extLst>
          </p:cNvPr>
          <p:cNvGrpSpPr/>
          <p:nvPr/>
        </p:nvGrpSpPr>
        <p:grpSpPr>
          <a:xfrm>
            <a:off x="3913187" y="1601554"/>
            <a:ext cx="4365625" cy="764455"/>
            <a:chOff x="3913187" y="1080594"/>
            <a:chExt cx="4365625" cy="764455"/>
          </a:xfrm>
        </p:grpSpPr>
        <p:sp>
          <p:nvSpPr>
            <p:cNvPr id="23" name="Text Box 31">
              <a:extLst>
                <a:ext uri="{FF2B5EF4-FFF2-40B4-BE49-F238E27FC236}">
                  <a16:creationId xmlns:a16="http://schemas.microsoft.com/office/drawing/2014/main" id="{3FF67574-FA93-4F17-B627-104882433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3187" y="1080594"/>
              <a:ext cx="4365625" cy="387462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ZARZĄD SPÓŁKI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  <p:sp>
          <p:nvSpPr>
            <p:cNvPr id="52" name="Text Box 31">
              <a:extLst>
                <a:ext uri="{FF2B5EF4-FFF2-40B4-BE49-F238E27FC236}">
                  <a16:creationId xmlns:a16="http://schemas.microsoft.com/office/drawing/2014/main" id="{28CB24B9-9E63-443F-9423-057324B5D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3187" y="1457737"/>
              <a:ext cx="2182413" cy="3873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Prezes Zarządu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  <p:sp>
          <p:nvSpPr>
            <p:cNvPr id="53" name="Text Box 31">
              <a:extLst>
                <a:ext uri="{FF2B5EF4-FFF2-40B4-BE49-F238E27FC236}">
                  <a16:creationId xmlns:a16="http://schemas.microsoft.com/office/drawing/2014/main" id="{8DB692E6-8B69-41DE-A037-25C73E1998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1457736"/>
              <a:ext cx="2182812" cy="38731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Wiceprezes Zarządu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</p:grpSp>
      <p:sp>
        <p:nvSpPr>
          <p:cNvPr id="54" name="Text Box 31">
            <a:extLst>
              <a:ext uri="{FF2B5EF4-FFF2-40B4-BE49-F238E27FC236}">
                <a16:creationId xmlns:a16="http://schemas.microsoft.com/office/drawing/2014/main" id="{0A86E03B-16DB-4011-B622-5B38D245B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33" y="2995275"/>
            <a:ext cx="1583867" cy="596552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Dział Organizacji, Audytu i Kontroli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sp>
        <p:nvSpPr>
          <p:cNvPr id="55" name="Text Box 31">
            <a:extLst>
              <a:ext uri="{FF2B5EF4-FFF2-40B4-BE49-F238E27FC236}">
                <a16:creationId xmlns:a16="http://schemas.microsoft.com/office/drawing/2014/main" id="{513CE01E-6858-477F-913F-D2A6A2758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69" y="3592878"/>
            <a:ext cx="1583625" cy="3304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Dyrektor Działu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sp>
        <p:nvSpPr>
          <p:cNvPr id="58" name="Text Box 31">
            <a:extLst>
              <a:ext uri="{FF2B5EF4-FFF2-40B4-BE49-F238E27FC236}">
                <a16:creationId xmlns:a16="http://schemas.microsoft.com/office/drawing/2014/main" id="{4AE7207C-8CA6-4615-9AF5-AACAE0D95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1140" y="2969105"/>
            <a:ext cx="1851371" cy="601383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Dział </a:t>
            </a:r>
            <a:b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</a:b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Monitoringu i Analiz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sp>
        <p:nvSpPr>
          <p:cNvPr id="59" name="Text Box 31">
            <a:extLst>
              <a:ext uri="{FF2B5EF4-FFF2-40B4-BE49-F238E27FC236}">
                <a16:creationId xmlns:a16="http://schemas.microsoft.com/office/drawing/2014/main" id="{32B2BD31-C33D-4C81-A3E5-0911768D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216" y="3575300"/>
            <a:ext cx="1852295" cy="3329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Dyrektor Działu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grpSp>
        <p:nvGrpSpPr>
          <p:cNvPr id="64" name="Grupa 63">
            <a:extLst>
              <a:ext uri="{FF2B5EF4-FFF2-40B4-BE49-F238E27FC236}">
                <a16:creationId xmlns:a16="http://schemas.microsoft.com/office/drawing/2014/main" id="{982087F4-F9A9-416F-8270-60BAA61B0CEA}"/>
              </a:ext>
            </a:extLst>
          </p:cNvPr>
          <p:cNvGrpSpPr/>
          <p:nvPr/>
        </p:nvGrpSpPr>
        <p:grpSpPr>
          <a:xfrm>
            <a:off x="412530" y="4267240"/>
            <a:ext cx="1775995" cy="1059479"/>
            <a:chOff x="471273" y="2877119"/>
            <a:chExt cx="2754167" cy="1059479"/>
          </a:xfrm>
        </p:grpSpPr>
        <p:sp>
          <p:nvSpPr>
            <p:cNvPr id="62" name="Text Box 31">
              <a:extLst>
                <a:ext uri="{FF2B5EF4-FFF2-40B4-BE49-F238E27FC236}">
                  <a16:creationId xmlns:a16="http://schemas.microsoft.com/office/drawing/2014/main" id="{CF24D472-F9DE-4960-BF33-9B7C3A621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866" y="2877119"/>
              <a:ext cx="2743574" cy="671694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</a:rPr>
                <a:t>Sekcja </a:t>
              </a:r>
              <a:b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</a:rPr>
              </a:b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</a:rPr>
                <a:t>Organizacji i Kadr</a:t>
              </a:r>
            </a:p>
          </p:txBody>
        </p:sp>
        <p:sp>
          <p:nvSpPr>
            <p:cNvPr id="63" name="Text Box 31">
              <a:extLst>
                <a:ext uri="{FF2B5EF4-FFF2-40B4-BE49-F238E27FC236}">
                  <a16:creationId xmlns:a16="http://schemas.microsoft.com/office/drawing/2014/main" id="{0102181A-E620-4CAA-B940-B9DED5242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273" y="3556009"/>
              <a:ext cx="2743574" cy="38058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Koordynator Sekcji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</p:grpSp>
      <p:grpSp>
        <p:nvGrpSpPr>
          <p:cNvPr id="68" name="Grupa 67">
            <a:extLst>
              <a:ext uri="{FF2B5EF4-FFF2-40B4-BE49-F238E27FC236}">
                <a16:creationId xmlns:a16="http://schemas.microsoft.com/office/drawing/2014/main" id="{510F7415-E78A-40F7-9DBB-3AA234C049AC}"/>
              </a:ext>
            </a:extLst>
          </p:cNvPr>
          <p:cNvGrpSpPr/>
          <p:nvPr/>
        </p:nvGrpSpPr>
        <p:grpSpPr>
          <a:xfrm>
            <a:off x="9727984" y="4337734"/>
            <a:ext cx="2173307" cy="940323"/>
            <a:chOff x="969801" y="3003309"/>
            <a:chExt cx="1330518" cy="940323"/>
          </a:xfrm>
        </p:grpSpPr>
        <p:sp>
          <p:nvSpPr>
            <p:cNvPr id="69" name="Text Box 31">
              <a:extLst>
                <a:ext uri="{FF2B5EF4-FFF2-40B4-BE49-F238E27FC236}">
                  <a16:creationId xmlns:a16="http://schemas.microsoft.com/office/drawing/2014/main" id="{D4D01BD7-809D-49BB-8F54-A4F4EDA6AD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9934" y="3003309"/>
              <a:ext cx="1330385" cy="613164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</a:rPr>
                <a:t>Sekcja Produktów Infrastrukturalnych</a:t>
              </a:r>
            </a:p>
          </p:txBody>
        </p:sp>
        <p:sp>
          <p:nvSpPr>
            <p:cNvPr id="70" name="Text Box 31">
              <a:extLst>
                <a:ext uri="{FF2B5EF4-FFF2-40B4-BE49-F238E27FC236}">
                  <a16:creationId xmlns:a16="http://schemas.microsoft.com/office/drawing/2014/main" id="{1750C376-36A4-458F-BF26-335BEE03E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9801" y="3592133"/>
              <a:ext cx="1330385" cy="35149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Koordynator Sekcji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</p:grpSp>
      <p:grpSp>
        <p:nvGrpSpPr>
          <p:cNvPr id="71" name="Grupa 70">
            <a:extLst>
              <a:ext uri="{FF2B5EF4-FFF2-40B4-BE49-F238E27FC236}">
                <a16:creationId xmlns:a16="http://schemas.microsoft.com/office/drawing/2014/main" id="{DDFE0B93-CEBD-4FF7-9880-03F56E7B28A3}"/>
              </a:ext>
            </a:extLst>
          </p:cNvPr>
          <p:cNvGrpSpPr/>
          <p:nvPr/>
        </p:nvGrpSpPr>
        <p:grpSpPr>
          <a:xfrm>
            <a:off x="9727981" y="5473806"/>
            <a:ext cx="2173092" cy="901862"/>
            <a:chOff x="1065632" y="2937187"/>
            <a:chExt cx="2463155" cy="756471"/>
          </a:xfrm>
        </p:grpSpPr>
        <p:sp>
          <p:nvSpPr>
            <p:cNvPr id="72" name="Text Box 31">
              <a:extLst>
                <a:ext uri="{FF2B5EF4-FFF2-40B4-BE49-F238E27FC236}">
                  <a16:creationId xmlns:a16="http://schemas.microsoft.com/office/drawing/2014/main" id="{E72E177B-D7E7-40DE-ADE8-CD9B4D554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632" y="2937187"/>
              <a:ext cx="2463154" cy="438637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</a:rPr>
                <a:t>Sekcja </a:t>
              </a:r>
              <a:b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</a:rPr>
              </a:b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</a:rPr>
                <a:t>Produktów MŚP</a:t>
              </a:r>
            </a:p>
          </p:txBody>
        </p:sp>
        <p:sp>
          <p:nvSpPr>
            <p:cNvPr id="73" name="Text Box 31">
              <a:extLst>
                <a:ext uri="{FF2B5EF4-FFF2-40B4-BE49-F238E27FC236}">
                  <a16:creationId xmlns:a16="http://schemas.microsoft.com/office/drawing/2014/main" id="{5FE09EDD-3B51-448B-8374-A75496442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5632" y="3375824"/>
              <a:ext cx="2463155" cy="31783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Koordynator Sekcji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</p:grpSp>
      <p:sp>
        <p:nvSpPr>
          <p:cNvPr id="81" name="Text Box 31">
            <a:extLst>
              <a:ext uri="{FF2B5EF4-FFF2-40B4-BE49-F238E27FC236}">
                <a16:creationId xmlns:a16="http://schemas.microsoft.com/office/drawing/2014/main" id="{95D53A00-6AF4-4092-82DB-D00430350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414" y="5473806"/>
            <a:ext cx="1770498" cy="671694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Sekcja </a:t>
            </a:r>
            <a:b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</a:b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Audytu i Kontroli</a:t>
            </a:r>
          </a:p>
        </p:txBody>
      </p:sp>
      <p:cxnSp>
        <p:nvCxnSpPr>
          <p:cNvPr id="86" name="Łącznik prosty ze strzałką 85">
            <a:extLst>
              <a:ext uri="{FF2B5EF4-FFF2-40B4-BE49-F238E27FC236}">
                <a16:creationId xmlns:a16="http://schemas.microsoft.com/office/drawing/2014/main" id="{814D8E94-1C26-4675-86EE-3CB87017D152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>
            <a:off x="6096000" y="520998"/>
            <a:ext cx="0" cy="33308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Łącznik prosty ze strzałką 89">
            <a:extLst>
              <a:ext uri="{FF2B5EF4-FFF2-40B4-BE49-F238E27FC236}">
                <a16:creationId xmlns:a16="http://schemas.microsoft.com/office/drawing/2014/main" id="{C8B53625-727B-406A-9E35-4BEC16A45148}"/>
              </a:ext>
            </a:extLst>
          </p:cNvPr>
          <p:cNvCxnSpPr>
            <a:cxnSpLocks/>
            <a:stCxn id="5" idx="2"/>
            <a:endCxn id="23" idx="0"/>
          </p:cNvCxnSpPr>
          <p:nvPr/>
        </p:nvCxnSpPr>
        <p:spPr>
          <a:xfrm>
            <a:off x="6096000" y="1236210"/>
            <a:ext cx="0" cy="3653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Łącznik prosty ze strzałką 95">
            <a:extLst>
              <a:ext uri="{FF2B5EF4-FFF2-40B4-BE49-F238E27FC236}">
                <a16:creationId xmlns:a16="http://schemas.microsoft.com/office/drawing/2014/main" id="{5ECFEDBD-7B92-4476-8BE8-154254B14B95}"/>
              </a:ext>
            </a:extLst>
          </p:cNvPr>
          <p:cNvCxnSpPr>
            <a:cxnSpLocks/>
          </p:cNvCxnSpPr>
          <p:nvPr/>
        </p:nvCxnSpPr>
        <p:spPr>
          <a:xfrm>
            <a:off x="971907" y="2684694"/>
            <a:ext cx="78" cy="3105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Łącznik prosty 101">
            <a:extLst>
              <a:ext uri="{FF2B5EF4-FFF2-40B4-BE49-F238E27FC236}">
                <a16:creationId xmlns:a16="http://schemas.microsoft.com/office/drawing/2014/main" id="{6437BCF7-AA0E-4B02-8E87-005E59EC5A3E}"/>
              </a:ext>
            </a:extLst>
          </p:cNvPr>
          <p:cNvCxnSpPr>
            <a:cxnSpLocks/>
          </p:cNvCxnSpPr>
          <p:nvPr/>
        </p:nvCxnSpPr>
        <p:spPr>
          <a:xfrm flipV="1">
            <a:off x="965366" y="2681747"/>
            <a:ext cx="5621949" cy="29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Łącznik prosty ze strzałką 108">
            <a:extLst>
              <a:ext uri="{FF2B5EF4-FFF2-40B4-BE49-F238E27FC236}">
                <a16:creationId xmlns:a16="http://schemas.microsoft.com/office/drawing/2014/main" id="{534ED066-F44E-4F99-8765-320E0D55CB99}"/>
              </a:ext>
            </a:extLst>
          </p:cNvPr>
          <p:cNvCxnSpPr>
            <a:cxnSpLocks/>
          </p:cNvCxnSpPr>
          <p:nvPr/>
        </p:nvCxnSpPr>
        <p:spPr>
          <a:xfrm>
            <a:off x="185356" y="4579686"/>
            <a:ext cx="22717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Łącznik prosty ze strzałką 110">
            <a:extLst>
              <a:ext uri="{FF2B5EF4-FFF2-40B4-BE49-F238E27FC236}">
                <a16:creationId xmlns:a16="http://schemas.microsoft.com/office/drawing/2014/main" id="{D928A54C-1645-4D6F-9707-675AC0DAED4A}"/>
              </a:ext>
            </a:extLst>
          </p:cNvPr>
          <p:cNvCxnSpPr>
            <a:cxnSpLocks/>
          </p:cNvCxnSpPr>
          <p:nvPr/>
        </p:nvCxnSpPr>
        <p:spPr>
          <a:xfrm>
            <a:off x="185356" y="5777882"/>
            <a:ext cx="23400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Łącznik prosty 112">
            <a:extLst>
              <a:ext uri="{FF2B5EF4-FFF2-40B4-BE49-F238E27FC236}">
                <a16:creationId xmlns:a16="http://schemas.microsoft.com/office/drawing/2014/main" id="{04025275-2B78-43FD-8362-2646286C4932}"/>
              </a:ext>
            </a:extLst>
          </p:cNvPr>
          <p:cNvCxnSpPr>
            <a:cxnSpLocks/>
          </p:cNvCxnSpPr>
          <p:nvPr/>
        </p:nvCxnSpPr>
        <p:spPr>
          <a:xfrm>
            <a:off x="173433" y="3908240"/>
            <a:ext cx="0" cy="18881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Łącznik prosty ze strzałką 160">
            <a:extLst>
              <a:ext uri="{FF2B5EF4-FFF2-40B4-BE49-F238E27FC236}">
                <a16:creationId xmlns:a16="http://schemas.microsoft.com/office/drawing/2014/main" id="{BCE556A7-CBEF-4A22-95EA-1CF1E41ECFD2}"/>
              </a:ext>
            </a:extLst>
          </p:cNvPr>
          <p:cNvCxnSpPr>
            <a:cxnSpLocks/>
          </p:cNvCxnSpPr>
          <p:nvPr/>
        </p:nvCxnSpPr>
        <p:spPr>
          <a:xfrm>
            <a:off x="7200106" y="2692751"/>
            <a:ext cx="0" cy="29446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 Box 31">
            <a:extLst>
              <a:ext uri="{FF2B5EF4-FFF2-40B4-BE49-F238E27FC236}">
                <a16:creationId xmlns:a16="http://schemas.microsoft.com/office/drawing/2014/main" id="{0C6263F5-E6F4-478C-B7CD-E09690037CE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882626" y="4469677"/>
            <a:ext cx="3383797" cy="4349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Radcy Prawni</a:t>
            </a:r>
          </a:p>
        </p:txBody>
      </p:sp>
      <p:cxnSp>
        <p:nvCxnSpPr>
          <p:cNvPr id="187" name="Łącznik prosty ze strzałką 186">
            <a:extLst>
              <a:ext uri="{FF2B5EF4-FFF2-40B4-BE49-F238E27FC236}">
                <a16:creationId xmlns:a16="http://schemas.microsoft.com/office/drawing/2014/main" id="{8D9CD3F7-2BB3-4FDA-8C1A-13E5AC7E071E}"/>
              </a:ext>
            </a:extLst>
          </p:cNvPr>
          <p:cNvCxnSpPr>
            <a:cxnSpLocks/>
            <a:endCxn id="58" idx="0"/>
          </p:cNvCxnSpPr>
          <p:nvPr/>
        </p:nvCxnSpPr>
        <p:spPr>
          <a:xfrm flipH="1">
            <a:off x="3146826" y="2658525"/>
            <a:ext cx="3530" cy="31058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 Box 31">
            <a:extLst>
              <a:ext uri="{FF2B5EF4-FFF2-40B4-BE49-F238E27FC236}">
                <a16:creationId xmlns:a16="http://schemas.microsoft.com/office/drawing/2014/main" id="{03B6117B-9AF7-4367-BD63-A8552F0C5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937" y="4274740"/>
            <a:ext cx="1710399" cy="676539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Sekcja </a:t>
            </a:r>
            <a:b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</a:b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Monitoringu i Analiz</a:t>
            </a:r>
          </a:p>
        </p:txBody>
      </p:sp>
      <p:grpSp>
        <p:nvGrpSpPr>
          <p:cNvPr id="186" name="Grupa 185">
            <a:extLst>
              <a:ext uri="{FF2B5EF4-FFF2-40B4-BE49-F238E27FC236}">
                <a16:creationId xmlns:a16="http://schemas.microsoft.com/office/drawing/2014/main" id="{57D0DFFF-6CAD-4F31-A50A-947F1859F57E}"/>
              </a:ext>
            </a:extLst>
          </p:cNvPr>
          <p:cNvGrpSpPr/>
          <p:nvPr/>
        </p:nvGrpSpPr>
        <p:grpSpPr>
          <a:xfrm>
            <a:off x="9459291" y="2990812"/>
            <a:ext cx="2429726" cy="859667"/>
            <a:chOff x="6676307" y="2386981"/>
            <a:chExt cx="2429726" cy="859667"/>
          </a:xfrm>
        </p:grpSpPr>
        <p:sp>
          <p:nvSpPr>
            <p:cNvPr id="74" name="Text Box 31">
              <a:extLst>
                <a:ext uri="{FF2B5EF4-FFF2-40B4-BE49-F238E27FC236}">
                  <a16:creationId xmlns:a16="http://schemas.microsoft.com/office/drawing/2014/main" id="{CA450509-30DF-4AC9-A11C-BE781BFF5A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6307" y="2386981"/>
              <a:ext cx="2429726" cy="532857"/>
            </a:xfrm>
            <a:prstGeom prst="rect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Dział Rozwoju </a:t>
              </a:r>
              <a:b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</a:b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Instrumentów Finansowych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  <p:sp>
          <p:nvSpPr>
            <p:cNvPr id="77" name="Text Box 31">
              <a:extLst>
                <a:ext uri="{FF2B5EF4-FFF2-40B4-BE49-F238E27FC236}">
                  <a16:creationId xmlns:a16="http://schemas.microsoft.com/office/drawing/2014/main" id="{C22FE491-2E6E-4CA9-94B6-71D202760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6307" y="2907571"/>
              <a:ext cx="2429723" cy="33907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Fira Sans" panose="020B0503050000020004" pitchFamily="34" charset="0"/>
                  <a:ea typeface="Times New Roman" panose="02020603050405020304" pitchFamily="18" charset="0"/>
                </a:rPr>
                <a:t>Dyrektor Działu</a:t>
              </a:r>
              <a:endPara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endParaRPr>
            </a:p>
          </p:txBody>
        </p:sp>
      </p:grpSp>
      <p:sp>
        <p:nvSpPr>
          <p:cNvPr id="75" name="Text Box 31">
            <a:extLst>
              <a:ext uri="{FF2B5EF4-FFF2-40B4-BE49-F238E27FC236}">
                <a16:creationId xmlns:a16="http://schemas.microsoft.com/office/drawing/2014/main" id="{0B516C72-9B7F-4C52-9B1B-388008C82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361" y="6135349"/>
            <a:ext cx="1769164" cy="3144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Koordynator Sekcji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sp>
        <p:nvSpPr>
          <p:cNvPr id="79" name="Text Box 31">
            <a:extLst>
              <a:ext uri="{FF2B5EF4-FFF2-40B4-BE49-F238E27FC236}">
                <a16:creationId xmlns:a16="http://schemas.microsoft.com/office/drawing/2014/main" id="{C9EDF750-EDBD-4030-82B8-9E48620FE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306" y="3593294"/>
            <a:ext cx="1716799" cy="671694"/>
          </a:xfrm>
          <a:prstGeom prst="rect">
            <a:avLst/>
          </a:prstGeom>
          <a:solidFill>
            <a:srgbClr val="8DB3E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Sekcja </a:t>
            </a:r>
            <a:b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</a:b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Finansowo Księgowa</a:t>
            </a:r>
          </a:p>
        </p:txBody>
      </p:sp>
      <p:sp>
        <p:nvSpPr>
          <p:cNvPr id="101" name="Text Box 31">
            <a:extLst>
              <a:ext uri="{FF2B5EF4-FFF2-40B4-BE49-F238E27FC236}">
                <a16:creationId xmlns:a16="http://schemas.microsoft.com/office/drawing/2014/main" id="{F8BB583C-8B4B-4F60-A324-C7F2577B7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720" y="4946130"/>
            <a:ext cx="1710400" cy="3621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Koordynator Sekcji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sp>
        <p:nvSpPr>
          <p:cNvPr id="103" name="Text Box 31">
            <a:extLst>
              <a:ext uri="{FF2B5EF4-FFF2-40B4-BE49-F238E27FC236}">
                <a16:creationId xmlns:a16="http://schemas.microsoft.com/office/drawing/2014/main" id="{2CF235D9-5971-4043-8944-D732BB09D6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5531600" y="4448113"/>
            <a:ext cx="3374849" cy="4314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Samodzielne stanowisko </a:t>
            </a:r>
            <a:b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</a:b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ds. projektów unijnych</a:t>
            </a:r>
          </a:p>
        </p:txBody>
      </p:sp>
      <p:cxnSp>
        <p:nvCxnSpPr>
          <p:cNvPr id="107" name="Łącznik prosty ze strzałką 106">
            <a:extLst>
              <a:ext uri="{FF2B5EF4-FFF2-40B4-BE49-F238E27FC236}">
                <a16:creationId xmlns:a16="http://schemas.microsoft.com/office/drawing/2014/main" id="{85EA5A5E-99C6-49EA-8181-DDDD62A512E0}"/>
              </a:ext>
            </a:extLst>
          </p:cNvPr>
          <p:cNvCxnSpPr>
            <a:cxnSpLocks/>
          </p:cNvCxnSpPr>
          <p:nvPr/>
        </p:nvCxnSpPr>
        <p:spPr>
          <a:xfrm flipH="1">
            <a:off x="6587315" y="2668044"/>
            <a:ext cx="200" cy="31057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1" name="Grupa 190">
            <a:extLst>
              <a:ext uri="{FF2B5EF4-FFF2-40B4-BE49-F238E27FC236}">
                <a16:creationId xmlns:a16="http://schemas.microsoft.com/office/drawing/2014/main" id="{701B73FA-D4CE-4933-BE19-E78A23C1523A}"/>
              </a:ext>
            </a:extLst>
          </p:cNvPr>
          <p:cNvGrpSpPr/>
          <p:nvPr/>
        </p:nvGrpSpPr>
        <p:grpSpPr>
          <a:xfrm>
            <a:off x="9476619" y="3863402"/>
            <a:ext cx="276745" cy="1915602"/>
            <a:chOff x="523117" y="3418651"/>
            <a:chExt cx="276745" cy="1915602"/>
          </a:xfrm>
        </p:grpSpPr>
        <p:cxnSp>
          <p:nvCxnSpPr>
            <p:cNvPr id="192" name="Łącznik prosty ze strzałką 191">
              <a:extLst>
                <a:ext uri="{FF2B5EF4-FFF2-40B4-BE49-F238E27FC236}">
                  <a16:creationId xmlns:a16="http://schemas.microsoft.com/office/drawing/2014/main" id="{523420CF-0717-41B6-A718-77C754CD0E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3118" y="4219807"/>
              <a:ext cx="276744" cy="3144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Łącznik prosty ze strzałką 192">
              <a:extLst>
                <a:ext uri="{FF2B5EF4-FFF2-40B4-BE49-F238E27FC236}">
                  <a16:creationId xmlns:a16="http://schemas.microsoft.com/office/drawing/2014/main" id="{A95E9842-08A4-41DD-8820-A029D3A89F56}"/>
                </a:ext>
              </a:extLst>
            </p:cNvPr>
            <p:cNvCxnSpPr>
              <a:cxnSpLocks/>
            </p:cNvCxnSpPr>
            <p:nvPr/>
          </p:nvCxnSpPr>
          <p:spPr>
            <a:xfrm>
              <a:off x="523117" y="5320561"/>
              <a:ext cx="276744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Łącznik prosty 193">
              <a:extLst>
                <a:ext uri="{FF2B5EF4-FFF2-40B4-BE49-F238E27FC236}">
                  <a16:creationId xmlns:a16="http://schemas.microsoft.com/office/drawing/2014/main" id="{F860632A-7A7D-480B-B621-34C2C06FE098}"/>
                </a:ext>
              </a:extLst>
            </p:cNvPr>
            <p:cNvCxnSpPr>
              <a:cxnSpLocks/>
            </p:cNvCxnSpPr>
            <p:nvPr/>
          </p:nvCxnSpPr>
          <p:spPr>
            <a:xfrm>
              <a:off x="523118" y="3418651"/>
              <a:ext cx="0" cy="191560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3" name="Łącznik prosty ze strzałką 202">
            <a:extLst>
              <a:ext uri="{FF2B5EF4-FFF2-40B4-BE49-F238E27FC236}">
                <a16:creationId xmlns:a16="http://schemas.microsoft.com/office/drawing/2014/main" id="{D583B717-741A-421D-B271-E3D4BFB415F3}"/>
              </a:ext>
            </a:extLst>
          </p:cNvPr>
          <p:cNvCxnSpPr>
            <a:cxnSpLocks/>
          </p:cNvCxnSpPr>
          <p:nvPr/>
        </p:nvCxnSpPr>
        <p:spPr>
          <a:xfrm>
            <a:off x="10636251" y="2673687"/>
            <a:ext cx="2" cy="30273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Łącznik prosty 210">
            <a:extLst>
              <a:ext uri="{FF2B5EF4-FFF2-40B4-BE49-F238E27FC236}">
                <a16:creationId xmlns:a16="http://schemas.microsoft.com/office/drawing/2014/main" id="{F09DD3C5-1BD3-4EBE-9E9E-FB6AFCC208EF}"/>
              </a:ext>
            </a:extLst>
          </p:cNvPr>
          <p:cNvCxnSpPr>
            <a:cxnSpLocks/>
          </p:cNvCxnSpPr>
          <p:nvPr/>
        </p:nvCxnSpPr>
        <p:spPr>
          <a:xfrm>
            <a:off x="7199906" y="2684694"/>
            <a:ext cx="3436345" cy="634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0" name="Text Box 31">
            <a:extLst>
              <a:ext uri="{FF2B5EF4-FFF2-40B4-BE49-F238E27FC236}">
                <a16:creationId xmlns:a16="http://schemas.microsoft.com/office/drawing/2014/main" id="{ABF942B5-04F9-4CD4-AEDF-406E64DCAA7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737134" y="4464976"/>
            <a:ext cx="3383797" cy="4349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Samodzielne stanowisko </a:t>
            </a:r>
            <a:b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</a:b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ds. analizy ryzyka finansowego</a:t>
            </a:r>
          </a:p>
        </p:txBody>
      </p:sp>
      <p:sp>
        <p:nvSpPr>
          <p:cNvPr id="231" name="Text Box 31">
            <a:extLst>
              <a:ext uri="{FF2B5EF4-FFF2-40B4-BE49-F238E27FC236}">
                <a16:creationId xmlns:a16="http://schemas.microsoft.com/office/drawing/2014/main" id="{22ADC6B1-4F86-4552-96CD-D2D615620B3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137168" y="4458015"/>
            <a:ext cx="3374849" cy="4314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Samodzielne stanowisko ds. promocji</a:t>
            </a:r>
          </a:p>
        </p:txBody>
      </p:sp>
      <p:cxnSp>
        <p:nvCxnSpPr>
          <p:cNvPr id="232" name="Łącznik prosty ze strzałką 231">
            <a:extLst>
              <a:ext uri="{FF2B5EF4-FFF2-40B4-BE49-F238E27FC236}">
                <a16:creationId xmlns:a16="http://schemas.microsoft.com/office/drawing/2014/main" id="{08DCB3E7-9B97-4D5D-90B7-EDFEE5180131}"/>
              </a:ext>
            </a:extLst>
          </p:cNvPr>
          <p:cNvCxnSpPr>
            <a:cxnSpLocks/>
          </p:cNvCxnSpPr>
          <p:nvPr/>
        </p:nvCxnSpPr>
        <p:spPr>
          <a:xfrm>
            <a:off x="8429032" y="2682911"/>
            <a:ext cx="0" cy="30341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Łącznik prosty 242">
            <a:extLst>
              <a:ext uri="{FF2B5EF4-FFF2-40B4-BE49-F238E27FC236}">
                <a16:creationId xmlns:a16="http://schemas.microsoft.com/office/drawing/2014/main" id="{6B722C7E-2A33-47CE-88F5-69797D64E384}"/>
              </a:ext>
            </a:extLst>
          </p:cNvPr>
          <p:cNvCxnSpPr>
            <a:cxnSpLocks/>
          </p:cNvCxnSpPr>
          <p:nvPr/>
        </p:nvCxnSpPr>
        <p:spPr>
          <a:xfrm>
            <a:off x="4513887" y="2361455"/>
            <a:ext cx="0" cy="33010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Łącznik prosty ze strzałką 60">
            <a:extLst>
              <a:ext uri="{FF2B5EF4-FFF2-40B4-BE49-F238E27FC236}">
                <a16:creationId xmlns:a16="http://schemas.microsoft.com/office/drawing/2014/main" id="{B1191112-A4FA-4080-97D4-102BB7EB924C}"/>
              </a:ext>
            </a:extLst>
          </p:cNvPr>
          <p:cNvCxnSpPr>
            <a:cxnSpLocks/>
            <a:endCxn id="66" idx="3"/>
          </p:cNvCxnSpPr>
          <p:nvPr/>
        </p:nvCxnSpPr>
        <p:spPr>
          <a:xfrm>
            <a:off x="9023173" y="2696109"/>
            <a:ext cx="0" cy="29446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 Box 31">
            <a:extLst>
              <a:ext uri="{FF2B5EF4-FFF2-40B4-BE49-F238E27FC236}">
                <a16:creationId xmlns:a16="http://schemas.microsoft.com/office/drawing/2014/main" id="{01854C0E-D959-48F3-8AF9-3BEBC5FAA0F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331274" y="4464976"/>
            <a:ext cx="3383797" cy="4349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Samodzielne stanowisko </a:t>
            </a:r>
            <a:b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</a:b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ds. systemów informatycznych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985C072-39B0-4DF4-8A3A-D5CA715EE263}"/>
              </a:ext>
            </a:extLst>
          </p:cNvPr>
          <p:cNvSpPr txBox="1"/>
          <p:nvPr/>
        </p:nvSpPr>
        <p:spPr>
          <a:xfrm>
            <a:off x="8754768" y="69993"/>
            <a:ext cx="32597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Załącznik do Regulaminu organizacyjnego</a:t>
            </a:r>
            <a:endParaRPr lang="pl-PL" sz="1100" strike="sngStrike" dirty="0"/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675A1091-0F2F-4EC2-9649-03494EC7E26C}"/>
              </a:ext>
            </a:extLst>
          </p:cNvPr>
          <p:cNvCxnSpPr>
            <a:cxnSpLocks/>
          </p:cNvCxnSpPr>
          <p:nvPr/>
        </p:nvCxnSpPr>
        <p:spPr>
          <a:xfrm>
            <a:off x="8272660" y="2246334"/>
            <a:ext cx="482108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31">
            <a:extLst>
              <a:ext uri="{FF2B5EF4-FFF2-40B4-BE49-F238E27FC236}">
                <a16:creationId xmlns:a16="http://schemas.microsoft.com/office/drawing/2014/main" id="{138DD1D5-0031-4396-BF15-FE72B6747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453" y="2147649"/>
            <a:ext cx="2429723" cy="3390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Koordynator ds. AML</a:t>
            </a:r>
          </a:p>
        </p:txBody>
      </p:sp>
      <p:cxnSp>
        <p:nvCxnSpPr>
          <p:cNvPr id="65" name="Łącznik prosty ze strzałką 64">
            <a:extLst>
              <a:ext uri="{FF2B5EF4-FFF2-40B4-BE49-F238E27FC236}">
                <a16:creationId xmlns:a16="http://schemas.microsoft.com/office/drawing/2014/main" id="{0B21495F-D6D4-DAC2-27B4-FF07C06D190B}"/>
              </a:ext>
            </a:extLst>
          </p:cNvPr>
          <p:cNvCxnSpPr>
            <a:cxnSpLocks/>
          </p:cNvCxnSpPr>
          <p:nvPr/>
        </p:nvCxnSpPr>
        <p:spPr>
          <a:xfrm flipH="1">
            <a:off x="3404090" y="1712731"/>
            <a:ext cx="509097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>
            <a:extLst>
              <a:ext uri="{FF2B5EF4-FFF2-40B4-BE49-F238E27FC236}">
                <a16:creationId xmlns:a16="http://schemas.microsoft.com/office/drawing/2014/main" id="{B5D15BE1-6872-7233-8A72-CCB734072DCC}"/>
              </a:ext>
            </a:extLst>
          </p:cNvPr>
          <p:cNvCxnSpPr>
            <a:cxnSpLocks/>
          </p:cNvCxnSpPr>
          <p:nvPr/>
        </p:nvCxnSpPr>
        <p:spPr>
          <a:xfrm flipH="1">
            <a:off x="3404089" y="2236545"/>
            <a:ext cx="509097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31">
            <a:extLst>
              <a:ext uri="{FF2B5EF4-FFF2-40B4-BE49-F238E27FC236}">
                <a16:creationId xmlns:a16="http://schemas.microsoft.com/office/drawing/2014/main" id="{85A2BD4D-ADE4-07F2-D05E-B2F1468E6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49" y="1300991"/>
            <a:ext cx="2429723" cy="5843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Pełnomocnik Zarządu ds. Zintegrowanego Systemu Zarządzania</a:t>
            </a:r>
          </a:p>
        </p:txBody>
      </p:sp>
      <p:sp>
        <p:nvSpPr>
          <p:cNvPr id="80" name="Text Box 31">
            <a:extLst>
              <a:ext uri="{FF2B5EF4-FFF2-40B4-BE49-F238E27FC236}">
                <a16:creationId xmlns:a16="http://schemas.microsoft.com/office/drawing/2014/main" id="{3889D5D2-B002-E66C-964B-091A85A9A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824" y="2053974"/>
            <a:ext cx="2429723" cy="384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Inspektor Ochrony Danych/Zastępca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A299BF81-5ADB-D33D-7010-5F0E164F5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5585" y="2976100"/>
            <a:ext cx="1852295" cy="4004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  <a:ea typeface="Times New Roman" panose="02020603050405020304" pitchFamily="18" charset="0"/>
              </a:rPr>
              <a:t>Główny Księgowy</a:t>
            </a:r>
            <a:endParaRPr kumimoji="0" lang="pl-PL" altLang="pl-PL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ira Sans" panose="020B0503050000020004" pitchFamily="34" charset="0"/>
            </a:endParaRPr>
          </a:p>
        </p:txBody>
      </p:sp>
      <p:sp>
        <p:nvSpPr>
          <p:cNvPr id="3" name="Text Box 31">
            <a:extLst>
              <a:ext uri="{FF2B5EF4-FFF2-40B4-BE49-F238E27FC236}">
                <a16:creationId xmlns:a16="http://schemas.microsoft.com/office/drawing/2014/main" id="{BE32DD93-4C03-1213-C5B7-B21F4DACA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768" y="1704339"/>
            <a:ext cx="2429723" cy="3390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ira Sans" panose="020B0503050000020004" pitchFamily="34" charset="0"/>
              </a:rPr>
              <a:t>Koordynator ds. ESG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3549F2B2-F91D-D0D9-8532-3D2A455414FB}"/>
              </a:ext>
            </a:extLst>
          </p:cNvPr>
          <p:cNvCxnSpPr>
            <a:cxnSpLocks/>
          </p:cNvCxnSpPr>
          <p:nvPr/>
        </p:nvCxnSpPr>
        <p:spPr>
          <a:xfrm>
            <a:off x="8272660" y="2000150"/>
            <a:ext cx="482108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059B6467-7D00-E0E6-96A5-80D5570C0D5B}"/>
              </a:ext>
            </a:extLst>
          </p:cNvPr>
          <p:cNvCxnSpPr>
            <a:cxnSpLocks/>
          </p:cNvCxnSpPr>
          <p:nvPr/>
        </p:nvCxnSpPr>
        <p:spPr>
          <a:xfrm flipH="1">
            <a:off x="5265019" y="2670368"/>
            <a:ext cx="200" cy="310578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449EFEB6-6EC7-1633-90B6-9EBB3DAF9BC1}"/>
              </a:ext>
            </a:extLst>
          </p:cNvPr>
          <p:cNvCxnSpPr>
            <a:cxnSpLocks/>
          </p:cNvCxnSpPr>
          <p:nvPr/>
        </p:nvCxnSpPr>
        <p:spPr>
          <a:xfrm>
            <a:off x="4343861" y="4041433"/>
            <a:ext cx="21344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2EE32127-111B-B7DB-E070-ADCF0F55BA5B}"/>
              </a:ext>
            </a:extLst>
          </p:cNvPr>
          <p:cNvCxnSpPr/>
          <p:nvPr/>
        </p:nvCxnSpPr>
        <p:spPr>
          <a:xfrm>
            <a:off x="2298275" y="3908240"/>
            <a:ext cx="0" cy="6948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5BF82232-A5B9-7E81-8101-AB39C01C8922}"/>
              </a:ext>
            </a:extLst>
          </p:cNvPr>
          <p:cNvCxnSpPr>
            <a:cxnSpLocks/>
          </p:cNvCxnSpPr>
          <p:nvPr/>
        </p:nvCxnSpPr>
        <p:spPr>
          <a:xfrm>
            <a:off x="2298275" y="4603087"/>
            <a:ext cx="21344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id="{8728E473-BBED-FDA3-D65C-085027AA503F}"/>
              </a:ext>
            </a:extLst>
          </p:cNvPr>
          <p:cNvCxnSpPr/>
          <p:nvPr/>
        </p:nvCxnSpPr>
        <p:spPr>
          <a:xfrm>
            <a:off x="4343861" y="3346586"/>
            <a:ext cx="0" cy="6948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98415B42-18EF-D4BD-79C2-9C273A5BDECC}"/>
              </a:ext>
            </a:extLst>
          </p:cNvPr>
          <p:cNvCxnSpPr>
            <a:cxnSpLocks/>
          </p:cNvCxnSpPr>
          <p:nvPr/>
        </p:nvCxnSpPr>
        <p:spPr>
          <a:xfrm>
            <a:off x="7830195" y="2691862"/>
            <a:ext cx="0" cy="303412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AA4CBAAF-E393-C48B-D1F5-9073A5D4EF5E}"/>
              </a:ext>
            </a:extLst>
          </p:cNvPr>
          <p:cNvCxnSpPr>
            <a:cxnSpLocks/>
          </p:cNvCxnSpPr>
          <p:nvPr/>
        </p:nvCxnSpPr>
        <p:spPr>
          <a:xfrm>
            <a:off x="7684694" y="2368181"/>
            <a:ext cx="0" cy="33010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255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124</Words>
  <Application>Microsoft Office PowerPoint</Application>
  <PresentationFormat>Panoramiczny</PresentationFormat>
  <Paragraphs>33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Fira Sans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Pronobis</dc:creator>
  <cp:lastModifiedBy>Joanna Keller</cp:lastModifiedBy>
  <cp:revision>28</cp:revision>
  <cp:lastPrinted>2023-07-07T06:20:35Z</cp:lastPrinted>
  <dcterms:created xsi:type="dcterms:W3CDTF">2021-10-07T08:53:47Z</dcterms:created>
  <dcterms:modified xsi:type="dcterms:W3CDTF">2023-08-02T10:59:43Z</dcterms:modified>
</cp:coreProperties>
</file>