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3588" cy="6858000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" y="-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25603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25604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38762" cy="400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0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5013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501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5013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5012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A3397CA1-5108-4331-BFEC-998B9A03ED8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45480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A467C8A2-83AD-434A-B68E-9670DA4E3819}" type="slidenum">
              <a:rPr lang="pl-PL" altLang="pl-PL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pl-PL" altLang="pl-P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662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9092E383-56C7-4D88-910A-D4278601D3F4}" type="slidenum">
              <a:rPr lang="pl-PL" altLang="pl-PL">
                <a:solidFill>
                  <a:srgbClr val="000000"/>
                </a:solidFill>
                <a:latin typeface="Times New Roman" pitchFamily="16" charset="0"/>
              </a:rPr>
              <a:pPr eaLnBrk="1"/>
              <a:t>10</a:t>
            </a:fld>
            <a:endParaRPr lang="pl-PL" altLang="pl-P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584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0FCBB780-B707-4055-A3E4-DF7B311529E9}" type="slidenum">
              <a:rPr lang="pl-PL" altLang="pl-PL">
                <a:solidFill>
                  <a:srgbClr val="000000"/>
                </a:solidFill>
                <a:latin typeface="Times New Roman" pitchFamily="16" charset="0"/>
              </a:rPr>
              <a:pPr eaLnBrk="1"/>
              <a:t>11</a:t>
            </a:fld>
            <a:endParaRPr lang="pl-PL" altLang="pl-P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686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7012B8C1-A1A6-412A-A75B-52EEB1E86767}" type="slidenum">
              <a:rPr lang="pl-PL" altLang="pl-PL">
                <a:solidFill>
                  <a:srgbClr val="000000"/>
                </a:solidFill>
                <a:latin typeface="Times New Roman" pitchFamily="16" charset="0"/>
              </a:rPr>
              <a:pPr eaLnBrk="1"/>
              <a:t>12</a:t>
            </a:fld>
            <a:endParaRPr lang="pl-PL" altLang="pl-P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789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14639353-397E-4BAC-A9A3-F74212D97B46}" type="slidenum">
              <a:rPr lang="pl-PL" altLang="pl-PL">
                <a:solidFill>
                  <a:srgbClr val="000000"/>
                </a:solidFill>
                <a:latin typeface="Times New Roman" pitchFamily="16" charset="0"/>
              </a:rPr>
              <a:pPr eaLnBrk="1"/>
              <a:t>13</a:t>
            </a:fld>
            <a:endParaRPr lang="pl-PL" altLang="pl-P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891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D004A41C-EF21-4B5B-9CCE-A3F409727757}" type="slidenum">
              <a:rPr lang="pl-PL" altLang="pl-PL">
                <a:solidFill>
                  <a:srgbClr val="000000"/>
                </a:solidFill>
                <a:latin typeface="Times New Roman" pitchFamily="16" charset="0"/>
              </a:rPr>
              <a:pPr eaLnBrk="1"/>
              <a:t>14</a:t>
            </a:fld>
            <a:endParaRPr lang="pl-PL" altLang="pl-P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993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4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D5425CB0-171D-4668-AEB2-3EBCC251C678}" type="slidenum">
              <a:rPr lang="pl-PL" altLang="pl-PL">
                <a:solidFill>
                  <a:srgbClr val="000000"/>
                </a:solidFill>
                <a:latin typeface="Times New Roman" pitchFamily="16" charset="0"/>
              </a:rPr>
              <a:pPr eaLnBrk="1"/>
              <a:t>15</a:t>
            </a:fld>
            <a:endParaRPr lang="pl-PL" altLang="pl-P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096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38877C77-1D6F-4744-A68D-BB48CAA5A1FD}" type="slidenum">
              <a:rPr lang="pl-PL" altLang="pl-PL">
                <a:solidFill>
                  <a:srgbClr val="000000"/>
                </a:solidFill>
                <a:latin typeface="Times New Roman" pitchFamily="16" charset="0"/>
              </a:rPr>
              <a:pPr eaLnBrk="1"/>
              <a:t>16</a:t>
            </a:fld>
            <a:endParaRPr lang="pl-PL" altLang="pl-P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198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0EB1EEB0-D711-46B7-AD7A-BFA90E263F21}" type="slidenum">
              <a:rPr lang="pl-PL" altLang="pl-PL">
                <a:solidFill>
                  <a:srgbClr val="000000"/>
                </a:solidFill>
                <a:latin typeface="Times New Roman" pitchFamily="16" charset="0"/>
              </a:rPr>
              <a:pPr eaLnBrk="1"/>
              <a:t>2</a:t>
            </a:fld>
            <a:endParaRPr lang="pl-PL" altLang="pl-P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765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E35B968-2918-40B3-938E-F8E4C0D9D252}" type="slidenum">
              <a:rPr lang="pl-PL" altLang="pl-PL">
                <a:solidFill>
                  <a:srgbClr val="000000"/>
                </a:solidFill>
                <a:latin typeface="Times New Roman" pitchFamily="16" charset="0"/>
              </a:rPr>
              <a:pPr eaLnBrk="1"/>
              <a:t>3</a:t>
            </a:fld>
            <a:endParaRPr lang="pl-PL" altLang="pl-P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867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47CB6E1B-6E7C-4F8D-B711-675CA098ADCB}" type="slidenum">
              <a:rPr lang="pl-PL" altLang="pl-PL">
                <a:solidFill>
                  <a:srgbClr val="000000"/>
                </a:solidFill>
                <a:latin typeface="Times New Roman" pitchFamily="16" charset="0"/>
              </a:rPr>
              <a:pPr eaLnBrk="1"/>
              <a:t>4</a:t>
            </a:fld>
            <a:endParaRPr lang="pl-PL" altLang="pl-P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969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5A41083E-8CDC-4AA1-B911-B5678D781162}" type="slidenum">
              <a:rPr lang="pl-PL" altLang="pl-PL">
                <a:solidFill>
                  <a:srgbClr val="000000"/>
                </a:solidFill>
                <a:latin typeface="Times New Roman" pitchFamily="16" charset="0"/>
              </a:rPr>
              <a:pPr eaLnBrk="1"/>
              <a:t>5</a:t>
            </a:fld>
            <a:endParaRPr lang="pl-PL" altLang="pl-P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072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7875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765E712F-1C76-4680-A283-3AD040A3800B}" type="slidenum">
              <a:rPr lang="pl-PL" altLang="pl-PL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pl-PL" altLang="pl-P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174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54F6321B-B50F-4160-9913-07A047AEADDE}" type="slidenum">
              <a:rPr lang="pl-PL" altLang="pl-PL">
                <a:solidFill>
                  <a:srgbClr val="000000"/>
                </a:solidFill>
                <a:latin typeface="Times New Roman" pitchFamily="16" charset="0"/>
              </a:rPr>
              <a:pPr eaLnBrk="1"/>
              <a:t>7</a:t>
            </a:fld>
            <a:endParaRPr lang="pl-PL" altLang="pl-P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277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924C051D-F58C-41D2-9B0A-DE3D885D78E1}" type="slidenum">
              <a:rPr lang="pl-PL" altLang="pl-PL">
                <a:solidFill>
                  <a:srgbClr val="000000"/>
                </a:solidFill>
                <a:latin typeface="Times New Roman" pitchFamily="16" charset="0"/>
              </a:rPr>
              <a:pPr eaLnBrk="1"/>
              <a:t>8</a:t>
            </a:fld>
            <a:endParaRPr lang="pl-PL" altLang="pl-P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379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F548FB06-C914-416B-9B65-453B71A03226}" type="slidenum">
              <a:rPr lang="pl-PL" altLang="pl-PL">
                <a:solidFill>
                  <a:srgbClr val="000000"/>
                </a:solidFill>
                <a:latin typeface="Times New Roman" pitchFamily="16" charset="0"/>
              </a:rPr>
              <a:pPr eaLnBrk="1"/>
              <a:t>9</a:t>
            </a:fld>
            <a:endParaRPr lang="pl-PL" altLang="pl-PL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481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215900" y="812800"/>
            <a:ext cx="71262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 bwMode="auto">
          <a:xfrm>
            <a:off x="368300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 bwMode="auto">
          <a:xfrm>
            <a:off x="1320800" y="0"/>
            <a:ext cx="2428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7" name="Prostokąt 6"/>
          <p:cNvSpPr/>
          <p:nvPr/>
        </p:nvSpPr>
        <p:spPr bwMode="auto">
          <a:xfrm>
            <a:off x="1522413" y="0"/>
            <a:ext cx="3063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141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11382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Łącznik prostoliniowy 12"/>
          <p:cNvSpPr>
            <a:spLocks noChangeShapeType="1"/>
          </p:cNvSpPr>
          <p:nvPr/>
        </p:nvSpPr>
        <p:spPr bwMode="auto">
          <a:xfrm>
            <a:off x="2301875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Łącznik prostoliniowy 13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Łącznik prostoliniowy 14"/>
          <p:cNvSpPr>
            <a:spLocks noChangeShapeType="1"/>
          </p:cNvSpPr>
          <p:nvPr/>
        </p:nvSpPr>
        <p:spPr bwMode="auto">
          <a:xfrm>
            <a:off x="121539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Prostokąt 15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746250" y="4867275"/>
            <a:ext cx="85566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1455738" y="5500688"/>
            <a:ext cx="18256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2219325" y="5788025"/>
            <a:ext cx="365125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21" name="Elipsa 20"/>
          <p:cNvSpPr/>
          <p:nvPr/>
        </p:nvSpPr>
        <p:spPr>
          <a:xfrm>
            <a:off x="2540000" y="4495800"/>
            <a:ext cx="4873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3048397" y="3124200"/>
            <a:ext cx="8230672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048397" y="5003322"/>
            <a:ext cx="8230672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22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4675" y="1111250"/>
            <a:ext cx="2286000" cy="508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20-2-25</a:t>
            </a:r>
          </a:p>
        </p:txBody>
      </p:sp>
      <p:sp>
        <p:nvSpPr>
          <p:cNvPr id="23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7288" y="4117975"/>
            <a:ext cx="3657600" cy="511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766888" y="4929188"/>
            <a:ext cx="814387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7C507-B347-4F32-AAEC-1E1493EE241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631855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20-2-25</a:t>
            </a:r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80AFB-3E52-41F7-9030-1ACF9A541D7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573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40351" y="274640"/>
            <a:ext cx="2235491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80" y="274639"/>
            <a:ext cx="8027445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20-2-25</a:t>
            </a:r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956B0-877B-4233-9867-1571DE0D67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846795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37650" cy="238125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>
          <a:xfrm>
            <a:off x="838200" y="6356350"/>
            <a:ext cx="2736850" cy="358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20-2-25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idx="11"/>
          </p:nvPr>
        </p:nvSpPr>
        <p:spPr>
          <a:xfrm>
            <a:off x="8610600" y="6356350"/>
            <a:ext cx="2736850" cy="358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F6BAF-F011-4FF4-835B-7464F651833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688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09679" y="1600200"/>
            <a:ext cx="9958097" cy="487375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20-2-25</a:t>
            </a:r>
          </a:p>
        </p:txBody>
      </p:sp>
      <p:sp>
        <p:nvSpPr>
          <p:cNvPr id="5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B2B013F-1CB9-49C4-9F7D-C40F64D79DF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6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 bwMode="auto">
          <a:xfrm>
            <a:off x="368300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 bwMode="auto">
          <a:xfrm>
            <a:off x="1320800" y="0"/>
            <a:ext cx="2428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7" name="Prostokąt 6"/>
          <p:cNvSpPr/>
          <p:nvPr/>
        </p:nvSpPr>
        <p:spPr bwMode="auto">
          <a:xfrm>
            <a:off x="1522413" y="0"/>
            <a:ext cx="3063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141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11382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Łącznik prostoliniowy 10"/>
          <p:cNvSpPr>
            <a:spLocks noChangeShapeType="1"/>
          </p:cNvSpPr>
          <p:nvPr/>
        </p:nvSpPr>
        <p:spPr bwMode="auto">
          <a:xfrm>
            <a:off x="2301875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Łącznik prostoliniowy 11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Prostokąt 12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14" name="Elipsa 13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1766888" y="4867275"/>
            <a:ext cx="855662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1455738" y="5500688"/>
            <a:ext cx="18256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2219325" y="5791200"/>
            <a:ext cx="365125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2505075" y="4479925"/>
            <a:ext cx="488950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19" name="Łącznik prostoliniowy 18"/>
          <p:cNvSpPr>
            <a:spLocks noChangeShapeType="1"/>
          </p:cNvSpPr>
          <p:nvPr/>
        </p:nvSpPr>
        <p:spPr bwMode="auto">
          <a:xfrm>
            <a:off x="12131675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397" y="2895600"/>
            <a:ext cx="8230672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48397" y="5010150"/>
            <a:ext cx="8230672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088" y="1106488"/>
            <a:ext cx="2286000" cy="508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20-2-25</a:t>
            </a:r>
          </a:p>
        </p:txBody>
      </p:sp>
      <p:sp>
        <p:nvSpPr>
          <p:cNvPr id="21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8082" y="4114006"/>
            <a:ext cx="3657600" cy="5127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787525" y="4929188"/>
            <a:ext cx="8128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7D1D4-C000-4CA8-85F2-B5DECA79305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671262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80" y="1600200"/>
            <a:ext cx="4877435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5694406" y="1600200"/>
            <a:ext cx="4877435" cy="4572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20-2-25</a:t>
            </a:r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92446-8DC6-4138-B2BB-18CD31A6E87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09455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79" y="273050"/>
            <a:ext cx="1005971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80" y="2362200"/>
            <a:ext cx="4877435" cy="3886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5830059" y="2362200"/>
            <a:ext cx="4877435" cy="3886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609680" y="1569720"/>
            <a:ext cx="4877435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5791954" y="1569720"/>
            <a:ext cx="4877435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20-2-25</a:t>
            </a:r>
          </a:p>
        </p:txBody>
      </p:sp>
      <p:sp>
        <p:nvSpPr>
          <p:cNvPr id="8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A73D4-3791-4BA3-8355-8983596F1AA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4062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20-2-25</a:t>
            </a:r>
          </a:p>
        </p:txBody>
      </p:sp>
      <p:sp>
        <p:nvSpPr>
          <p:cNvPr id="4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CA6A93-F1C2-4642-8344-CF026E1E2B9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5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4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20-2-25</a:t>
            </a: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ymbol zastępczy numeru slajd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F9073-CB31-480C-848B-1BF196819A4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8463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oliniowy 4"/>
          <p:cNvSpPr>
            <a:spLocks noChangeShapeType="1"/>
          </p:cNvSpPr>
          <p:nvPr/>
        </p:nvSpPr>
        <p:spPr bwMode="auto">
          <a:xfrm>
            <a:off x="11685588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Łącznik prostoliniowy 5"/>
          <p:cNvSpPr>
            <a:spLocks noChangeShapeType="1"/>
          </p:cNvSpPr>
          <p:nvPr/>
        </p:nvSpPr>
        <p:spPr bwMode="auto">
          <a:xfrm>
            <a:off x="8332788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Łącznik prostoliniowy 17"/>
          <p:cNvSpPr>
            <a:spLocks noChangeShapeType="1"/>
          </p:cNvSpPr>
          <p:nvPr/>
        </p:nvSpPr>
        <p:spPr bwMode="auto">
          <a:xfrm>
            <a:off x="8258175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8" name="Łącznik prostoliniowy 18"/>
          <p:cNvSpPr>
            <a:spLocks noChangeShapeType="1"/>
          </p:cNvSpPr>
          <p:nvPr/>
        </p:nvSpPr>
        <p:spPr bwMode="auto">
          <a:xfrm>
            <a:off x="11990388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11787188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10" name="Łącznik prostoliniowy 20"/>
          <p:cNvSpPr>
            <a:spLocks noChangeShapeType="1"/>
          </p:cNvSpPr>
          <p:nvPr/>
        </p:nvSpPr>
        <p:spPr bwMode="auto">
          <a:xfrm>
            <a:off x="11888788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1" name="Elipsa 10"/>
          <p:cNvSpPr/>
          <p:nvPr/>
        </p:nvSpPr>
        <p:spPr>
          <a:xfrm>
            <a:off x="10875963" y="5715000"/>
            <a:ext cx="73183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5548493" y="3124161"/>
            <a:ext cx="6309360" cy="609679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084223" y="274320"/>
            <a:ext cx="2036329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406453" y="274320"/>
            <a:ext cx="7519379" cy="632764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2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20-2-25</a:t>
            </a:r>
          </a:p>
        </p:txBody>
      </p:sp>
      <p:sp>
        <p:nvSpPr>
          <p:cNvPr id="13" name="Symbol zastępczy numeru slajd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FC4C2AF-4E5A-4899-B10D-B4EAE862C99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4" name="Symbol zastępczy stopki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13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Łącznik prostoliniowy 4"/>
          <p:cNvSpPr>
            <a:spLocks noChangeShapeType="1"/>
          </p:cNvSpPr>
          <p:nvPr/>
        </p:nvSpPr>
        <p:spPr bwMode="auto">
          <a:xfrm>
            <a:off x="11685588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10875963" y="5715000"/>
            <a:ext cx="73183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7" name="Łącznik prostoliniowy 17"/>
          <p:cNvSpPr>
            <a:spLocks noChangeShapeType="1"/>
          </p:cNvSpPr>
          <p:nvPr/>
        </p:nvSpPr>
        <p:spPr bwMode="auto">
          <a:xfrm>
            <a:off x="11990388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8" name="Prostokąt 7"/>
          <p:cNvSpPr/>
          <p:nvPr/>
        </p:nvSpPr>
        <p:spPr bwMode="auto">
          <a:xfrm>
            <a:off x="11787188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9" name="Łącznik prostoliniowy 19"/>
          <p:cNvSpPr>
            <a:spLocks noChangeShapeType="1"/>
          </p:cNvSpPr>
          <p:nvPr/>
        </p:nvSpPr>
        <p:spPr bwMode="auto">
          <a:xfrm>
            <a:off x="11888788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>
            <a:off x="8332788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Łącznik prostoliniowy 23"/>
          <p:cNvSpPr>
            <a:spLocks noChangeShapeType="1"/>
          </p:cNvSpPr>
          <p:nvPr/>
        </p:nvSpPr>
        <p:spPr bwMode="auto">
          <a:xfrm>
            <a:off x="8258175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5519534" y="3124161"/>
            <a:ext cx="6309360" cy="609679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8230672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022239" y="264795"/>
            <a:ext cx="2032265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20-2-25</a:t>
            </a:r>
          </a:p>
        </p:txBody>
      </p:sp>
      <p:sp>
        <p:nvSpPr>
          <p:cNvPr id="13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576AD2-52F1-43C4-B877-238F6E8C494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4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oliniowy 15"/>
          <p:cNvSpPr>
            <a:spLocks noChangeShapeType="1"/>
          </p:cNvSpPr>
          <p:nvPr/>
        </p:nvSpPr>
        <p:spPr bwMode="auto">
          <a:xfrm>
            <a:off x="11685588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8388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28" name="Symbol zastępczy tekstu 1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9958388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10456070" y="1018381"/>
            <a:ext cx="2011362" cy="511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pl-PL" altLang="pl-PL"/>
              <a:t>20-2-25</a:t>
            </a:r>
            <a:endParaRPr lang="pl-PL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9855200" y="3675063"/>
            <a:ext cx="3200400" cy="48895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Łącznik prostoliniowy 8"/>
          <p:cNvSpPr>
            <a:spLocks noChangeShapeType="1"/>
          </p:cNvSpPr>
          <p:nvPr/>
        </p:nvSpPr>
        <p:spPr bwMode="auto">
          <a:xfrm>
            <a:off x="11990388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11787188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/>
          </a:p>
        </p:txBody>
      </p:sp>
      <p:sp>
        <p:nvSpPr>
          <p:cNvPr id="1034" name="Łącznik prostoliniowy 10"/>
          <p:cNvSpPr>
            <a:spLocks noChangeShapeType="1"/>
          </p:cNvSpPr>
          <p:nvPr/>
        </p:nvSpPr>
        <p:spPr bwMode="auto">
          <a:xfrm>
            <a:off x="11888788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2" name="Elipsa 11"/>
          <p:cNvSpPr/>
          <p:nvPr/>
        </p:nvSpPr>
        <p:spPr>
          <a:xfrm>
            <a:off x="10875963" y="5715000"/>
            <a:ext cx="731837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hangingPunct="1">
              <a:defRPr/>
            </a:pPr>
            <a:endParaRPr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0839450" y="5734050"/>
            <a:ext cx="8128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F54AA2-870B-4AD0-A494-7C954C08731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05" r:id="rId4"/>
    <p:sldLayoutId id="2147483706" r:id="rId5"/>
    <p:sldLayoutId id="2147483713" r:id="rId6"/>
    <p:sldLayoutId id="2147483707" r:id="rId7"/>
    <p:sldLayoutId id="2147483714" r:id="rId8"/>
    <p:sldLayoutId id="2147483715" r:id="rId9"/>
    <p:sldLayoutId id="2147483708" r:id="rId10"/>
    <p:sldLayoutId id="2147483709" r:id="rId11"/>
    <p:sldLayoutId id="2147483716" r:id="rId12"/>
  </p:sldLayoutIdLst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ke.gov.p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8350" y="333375"/>
            <a:ext cx="10515600" cy="2273300"/>
          </a:xfrm>
        </p:spPr>
        <p:txBody>
          <a:bodyPr/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/>
            </a:pPr>
            <a:r>
              <a:rPr lang="pl-PL" altLang="pl-PL" sz="4400" b="1" dirty="0">
                <a:latin typeface="Calibri Light" charset="0"/>
              </a:rPr>
              <a:t>EGZAMIN ÓSMOKLASISTY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19075"/>
            <a:ext cx="12192000" cy="573088"/>
          </a:xfrm>
        </p:spPr>
        <p:txBody>
          <a:bodyPr/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r>
              <a:rPr lang="pl-PL" altLang="pl-PL" sz="2600" b="1">
                <a:latin typeface="Calibri Light" charset="0"/>
              </a:rPr>
              <a:t>UNIEWAŻNIENIE EGZAMINU PRZEZ DYREKTORA CKE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63525" y="1285875"/>
            <a:ext cx="11928475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514350" indent="-508000"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r>
              <a:rPr lang="pl-PL" altLang="pl-PL" sz="2400" b="1" smtClean="0">
                <a:latin typeface="Calibri Light" charset="0"/>
              </a:rPr>
              <a:t>Unieważnienie następuje w przypadku:</a:t>
            </a:r>
          </a:p>
          <a:p>
            <a:pPr marL="509588" indent="-503238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Times New Roman" pitchFamily="16" charset="0"/>
              <a:buAutoNum type="alphaLcParenR"/>
              <a:defRPr/>
            </a:pPr>
            <a:r>
              <a:rPr lang="pl-PL" altLang="pl-PL" sz="2400" smtClean="0">
                <a:latin typeface="Calibri Light" charset="0"/>
              </a:rPr>
              <a:t>stwierdzenia przez egzaminatora niesamodzielnego rozwiazywania zadań lub występowania w pracy ucznia jednakowych sformułowań wskazujących na udostępnienie rozwiązań innemu uczniowi lub korzystanie z rozwiązań innego ucznia;</a:t>
            </a:r>
          </a:p>
          <a:p>
            <a:pPr marL="509588" indent="-503238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Times New Roman" pitchFamily="16" charset="0"/>
              <a:buAutoNum type="alphaLcParenR"/>
              <a:defRPr/>
            </a:pPr>
            <a:r>
              <a:rPr lang="pl-PL" altLang="pl-PL" sz="2400" smtClean="0">
                <a:latin typeface="Calibri Light" charset="0"/>
              </a:rPr>
              <a:t>zgłoszenia przez rodziców uzasadnionych zastrzeżeń związanych </a:t>
            </a:r>
            <a:br>
              <a:rPr lang="pl-PL" altLang="pl-PL" sz="2400" smtClean="0">
                <a:latin typeface="Calibri Light" charset="0"/>
              </a:rPr>
            </a:br>
            <a:r>
              <a:rPr lang="pl-PL" altLang="pl-PL" sz="2400" smtClean="0">
                <a:latin typeface="Calibri Light" charset="0"/>
              </a:rPr>
              <a:t>z naruszeniem przepisów dotyczących przeprowadzania egzaminu, jeżeli to naruszenie mogło wpłynąć na wynik egzaminu;</a:t>
            </a:r>
          </a:p>
          <a:p>
            <a:pPr marL="509588" indent="-503238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Times New Roman" pitchFamily="16" charset="0"/>
              <a:buAutoNum type="alphaLcParenR"/>
              <a:defRPr/>
            </a:pPr>
            <a:r>
              <a:rPr lang="pl-PL" altLang="pl-PL" sz="2400" smtClean="0">
                <a:latin typeface="Calibri Light" charset="0"/>
              </a:rPr>
              <a:t>niemożności  ustalenia wyników egzaminu z powodu zaginięcia pracy;</a:t>
            </a:r>
          </a:p>
          <a:p>
            <a:pPr marL="509588" indent="-503238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Times New Roman" pitchFamily="16" charset="0"/>
              <a:buAutoNum type="alphaLcParenR"/>
              <a:defRPr/>
            </a:pPr>
            <a:r>
              <a:rPr lang="pl-PL" altLang="pl-PL" sz="2400" smtClean="0">
                <a:latin typeface="Calibri Light" charset="0"/>
              </a:rPr>
              <a:t>zaistnienie okoliczności prowadzących do naruszenia przepisów dotyczących przeprowadzania egzaminu takich jak: zaginięcia przesyłki z materiałami egzaminacyjnymi, ujawnienie materiałów egzaminacyjnych, brak stron lub usterki w arkuszach, zagrożenie bezpieczeństwa.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pl-PL" altLang="pl-PL" sz="2400" smtClean="0">
              <a:latin typeface="Calibri Ligh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/>
            </a:pPr>
            <a:r>
              <a:rPr lang="pl-PL" altLang="pl-PL" sz="2800" b="1">
                <a:latin typeface="Calibri Light" charset="0"/>
              </a:rPr>
              <a:t>MOŻLIWE DOSTOSOWANIA WARUNKÓW I FORM PRZEPROWADZANIA EGZAMINU 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287338" y="1295400"/>
            <a:ext cx="115919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28600" indent="-222250" eaLnBrk="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</a:pP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Na podstawie art. 9a ust. 2 pkt 10 lit. a tiret trzecie ustawy z dnia 7 września 1991 r. o systemie oświaty, podaję informację o szczegółowych sposobach dostosowania warunków i form przeprowadzania egzaminu ósmoklasisty do potrzeb: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</a:pP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 zdających ze specjalnymi potrzebami edukacyjnymi, w tym niepełnosprawnych, niedostosowanych społecznie oraz zagrożonych niedostosowaniem społecznym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</a:pP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 uczniów, o których mowa w art. 165 ust. 1 ustawy z dnia 14 grudnia 2016 r. Prawo Oświatowe (cudzoziemców).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</a:pPr>
            <a:endParaRPr lang="pl-PL" altLang="pl-PL" sz="2400">
              <a:solidFill>
                <a:srgbClr val="000000"/>
              </a:solidFill>
              <a:latin typeface="Calibri Light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</a:pP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1. Dostosowanie formy egzaminu ósmoklasisty polega na przygotowaniu odrębnych arkuszy dostosowanych do potrzeb i możliwości zdających.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</a:pP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2. Dostosowanie warunków przeprowadzania egzaminu ósmoklasisty.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</a:pPr>
            <a:endParaRPr lang="pl-PL" altLang="pl-PL" sz="2400">
              <a:solidFill>
                <a:srgbClr val="000000"/>
              </a:solidFill>
              <a:latin typeface="Calibri Ligh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838200" y="365125"/>
            <a:ext cx="1051560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pl-PL" altLang="pl-PL" sz="2600" b="1">
                <a:solidFill>
                  <a:srgbClr val="000000"/>
                </a:solidFill>
                <a:latin typeface="Calibri Light" charset="0"/>
              </a:rPr>
              <a:t>MOŻLIWE DOSTOSOWANIA WARUNKÓW I FORM PRZEPROWADZANIA EGZAMINU</a:t>
            </a:r>
            <a:r>
              <a:rPr lang="pl-PL" altLang="pl-PL" sz="4400" b="1">
                <a:solidFill>
                  <a:srgbClr val="000000"/>
                </a:solidFill>
                <a:latin typeface="Calibri Light" charset="0"/>
              </a:rPr>
              <a:t> 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44463" y="1368425"/>
            <a:ext cx="12049125" cy="548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28600" indent="-22225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r>
              <a:rPr lang="pl-PL" altLang="pl-PL" sz="2400" b="1" smtClean="0">
                <a:latin typeface="Calibri Light" charset="0"/>
              </a:rPr>
              <a:t>Arkusze w dostosowanej formie są przygotowywane dla uczniów z</a:t>
            </a:r>
            <a:r>
              <a:rPr lang="pl-PL" altLang="pl-PL" sz="2400" smtClean="0">
                <a:latin typeface="Calibri Light" charset="0"/>
              </a:rPr>
              <a:t>:</a:t>
            </a:r>
          </a:p>
          <a:p>
            <a:pPr marL="442913" indent="-43815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Wingdings" charset="2"/>
              <a:buChar char=""/>
              <a:defRPr/>
            </a:pPr>
            <a:r>
              <a:rPr lang="pl-PL" altLang="pl-PL" sz="2400" smtClean="0">
                <a:latin typeface="Calibri Light" charset="0"/>
              </a:rPr>
              <a:t>autyzmem, w tym zespołem Aspergera, </a:t>
            </a:r>
          </a:p>
          <a:p>
            <a:pPr marL="442913" indent="-43815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Wingdings" charset="2"/>
              <a:buChar char=""/>
              <a:defRPr/>
            </a:pPr>
            <a:r>
              <a:rPr lang="pl-PL" altLang="pl-PL" sz="2400" smtClean="0">
                <a:latin typeface="Calibri Light" charset="0"/>
              </a:rPr>
              <a:t>słabowidzących, niewidomych, </a:t>
            </a:r>
          </a:p>
          <a:p>
            <a:pPr marL="442913" indent="-43815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Wingdings" charset="2"/>
              <a:buChar char=""/>
              <a:defRPr/>
            </a:pPr>
            <a:r>
              <a:rPr lang="pl-PL" altLang="pl-PL" sz="2400" smtClean="0">
                <a:latin typeface="Calibri Light" charset="0"/>
              </a:rPr>
              <a:t>słabosłyszących, niesłyszących, </a:t>
            </a:r>
          </a:p>
          <a:p>
            <a:pPr marL="442913" indent="-43815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Wingdings" charset="2"/>
              <a:buChar char=""/>
              <a:defRPr/>
            </a:pPr>
            <a:r>
              <a:rPr lang="pl-PL" altLang="pl-PL" sz="2400" smtClean="0">
                <a:latin typeface="Calibri Light" charset="0"/>
              </a:rPr>
              <a:t>z niepełnosprawnością umysłową w stopniu lekkim, </a:t>
            </a:r>
          </a:p>
          <a:p>
            <a:pPr marL="442913" indent="-43815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Wingdings" charset="2"/>
              <a:buChar char=""/>
              <a:defRPr/>
            </a:pPr>
            <a:r>
              <a:rPr lang="pl-PL" altLang="pl-PL" sz="2400" smtClean="0">
                <a:latin typeface="Calibri Light" charset="0"/>
              </a:rPr>
              <a:t>z afazjią</a:t>
            </a:r>
          </a:p>
          <a:p>
            <a:pPr marL="442913" indent="-43815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Wingdings" charset="2"/>
              <a:buChar char=""/>
              <a:defRPr/>
            </a:pPr>
            <a:r>
              <a:rPr lang="pl-PL" altLang="pl-PL" sz="2400" smtClean="0">
                <a:latin typeface="Calibri Light" charset="0"/>
              </a:rPr>
              <a:t>z niepełnosprawnością ruchową spowodowaną porażeniem dziecięcym, </a:t>
            </a:r>
          </a:p>
          <a:p>
            <a:pPr marL="442913" indent="-43815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Wingdings" charset="2"/>
              <a:buChar char=""/>
              <a:defRPr/>
            </a:pPr>
            <a:r>
              <a:rPr lang="pl-PL" altLang="pl-PL" sz="2400" smtClean="0">
                <a:latin typeface="Calibri Light" charset="0"/>
              </a:rPr>
              <a:t>z niepełnościami sprzężonymi, </a:t>
            </a:r>
          </a:p>
          <a:p>
            <a:pPr marL="442913" indent="-43815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Wingdings" charset="2"/>
              <a:buChar char=""/>
              <a:defRPr/>
            </a:pPr>
            <a:r>
              <a:rPr lang="pl-PL" altLang="pl-PL" sz="2400" smtClean="0">
                <a:latin typeface="Calibri Light" charset="0"/>
              </a:rPr>
              <a:t>którym znajomość języka polskiego utrudnia zrozumienie czytanego tekstu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pl-PL" altLang="pl-PL" sz="2400" smtClean="0">
              <a:latin typeface="Calibri" charset="0"/>
            </a:endParaRP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pl-PL" altLang="pl-PL" sz="2400" smtClean="0"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215900"/>
            <a:ext cx="10515600" cy="936625"/>
          </a:xfrm>
        </p:spPr>
        <p:txBody>
          <a:bodyPr/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/>
            </a:pPr>
            <a:r>
              <a:rPr lang="pl-PL" altLang="pl-PL" sz="2600" b="1">
                <a:latin typeface="Calibri Light" charset="0"/>
              </a:rPr>
              <a:t>MOŻLIWE DOSTOSOWANIA WARUNKÓW I FORM PRZEPROWADZANIA EGZAMINU 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431800" y="1152525"/>
            <a:ext cx="11520488" cy="502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28600" indent="-222250" eaLnBrk="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</a:pP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Dostosowanie </a:t>
            </a:r>
            <a:r>
              <a:rPr lang="pl-PL" altLang="pl-PL" sz="2400" b="1">
                <a:solidFill>
                  <a:srgbClr val="000000"/>
                </a:solidFill>
                <a:latin typeface="Calibri Light" charset="0"/>
              </a:rPr>
              <a:t>warunków </a:t>
            </a: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polega na: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a) </a:t>
            </a:r>
            <a:r>
              <a:rPr lang="pl-PL" altLang="pl-PL" sz="2400" b="1">
                <a:solidFill>
                  <a:srgbClr val="000000"/>
                </a:solidFill>
                <a:latin typeface="Calibri Light" charset="0"/>
              </a:rPr>
              <a:t>zminimalizowaniu ograniczeń </a:t>
            </a: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wynikających z niepełnosprawności, niedostosowania społecznego lub zagrożenia niedostosowaniem społecznym ucznia;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b) zapewnieniu uczniowi </a:t>
            </a:r>
            <a:r>
              <a:rPr lang="pl-PL" altLang="pl-PL" sz="2400" b="1">
                <a:solidFill>
                  <a:srgbClr val="000000"/>
                </a:solidFill>
                <a:latin typeface="Calibri Light" charset="0"/>
              </a:rPr>
              <a:t>miejsca pracy </a:t>
            </a: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odpowiedniego do jego potrzeb edukacyjnych oraz możliwości psychofizycznych;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c) wykorzystaniu odpowiedniego </a:t>
            </a:r>
            <a:r>
              <a:rPr lang="pl-PL" altLang="pl-PL" sz="2400" b="1">
                <a:solidFill>
                  <a:srgbClr val="000000"/>
                </a:solidFill>
                <a:latin typeface="Calibri Light" charset="0"/>
              </a:rPr>
              <a:t>sprzętu specjalistycznego </a:t>
            </a: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i pomocy dydaktycznych;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d) </a:t>
            </a:r>
            <a:r>
              <a:rPr lang="pl-PL" altLang="pl-PL" sz="2400" b="1">
                <a:solidFill>
                  <a:srgbClr val="000000"/>
                </a:solidFill>
                <a:latin typeface="Calibri Light" charset="0"/>
              </a:rPr>
              <a:t>przedłużeniu czasu </a:t>
            </a: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egzaminu;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e) ustaleniu </a:t>
            </a:r>
            <a:r>
              <a:rPr lang="pl-PL" altLang="pl-PL" sz="2400" b="1">
                <a:solidFill>
                  <a:srgbClr val="000000"/>
                </a:solidFill>
                <a:latin typeface="Calibri Light" charset="0"/>
              </a:rPr>
              <a:t>zasad oceniania </a:t>
            </a: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uwzględniających potrzeby edukacyjne oraz możliwości psychofizyczne ucznia;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f) zapewnieniu obecności </a:t>
            </a:r>
            <a:r>
              <a:rPr lang="pl-PL" altLang="pl-PL" sz="2400" b="1">
                <a:solidFill>
                  <a:srgbClr val="000000"/>
                </a:solidFill>
                <a:latin typeface="Calibri Light" charset="0"/>
              </a:rPr>
              <a:t>nauczyciela wspomagającego </a:t>
            </a: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ucznia w czytaniu lub pisaniu lub specjalisty odpowiednio z zakresu danego rodzaju niepełnosprawności.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endParaRPr lang="pl-PL" altLang="pl-PL" sz="2400">
              <a:solidFill>
                <a:srgbClr val="000000"/>
              </a:solidFill>
              <a:latin typeface="Calibri Ligh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788988" y="185738"/>
            <a:ext cx="10515600" cy="822325"/>
          </a:xfrm>
        </p:spPr>
        <p:txBody>
          <a:bodyPr/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/>
            </a:pPr>
            <a:r>
              <a:rPr lang="pl-PL" altLang="pl-PL" sz="2600" b="1">
                <a:latin typeface="Calibri Light" charset="0"/>
              </a:rPr>
              <a:t>DOKUMENTY, NA PODSTWIE KTÓRYCH PRZYZAWANE JEST DOSTOSOWANIE FORMY LUB WARUNKÓW EGZAMINU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58750" y="1008063"/>
            <a:ext cx="11520488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28600" indent="-227013" eaLnBrk="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</a:pP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Orzeczenie o potrzebnie kształcenia specjalnego wydane ze względu na niepełnosprawność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</a:pP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Orzeczenie o potrzebnie kształcenia specjalnego wydane ze względu na niedostosowanie społeczne lub zagrożenie niedostosowaniem społecznym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</a:pP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Orzeczenie o potrzebie nauczania indywidualnego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</a:pP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Zaświadczenie o stanie zdrowia wydane przez lekarza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</a:pP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Opinia poradni psychologiczno – pedagogicznej, w tym poradni specjalistycznej, </a:t>
            </a:r>
            <a:br>
              <a:rPr lang="pl-PL" altLang="pl-PL" sz="2400">
                <a:solidFill>
                  <a:srgbClr val="000000"/>
                </a:solidFill>
                <a:latin typeface="Calibri Light" charset="0"/>
              </a:rPr>
            </a:b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o specyficznych trudnościach w uczeniu się (</a:t>
            </a:r>
            <a:r>
              <a:rPr lang="pl-PL" altLang="pl-PL" sz="2400" b="1">
                <a:solidFill>
                  <a:srgbClr val="000000"/>
                </a:solidFill>
                <a:latin typeface="Calibri Light" charset="0"/>
              </a:rPr>
              <a:t>opina wydana nie wcześniej niż po ukończeniu III klasy szkoły podstawowej)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</a:pP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Pozytywna opinia rady pedagogicznej w przypadku: uczniów objętych pomocą psychologiczno – pedagogiczną w szkole ze względu na trudności związane </a:t>
            </a:r>
            <a:br>
              <a:rPr lang="pl-PL" altLang="pl-PL" sz="2400">
                <a:solidFill>
                  <a:srgbClr val="000000"/>
                </a:solidFill>
                <a:latin typeface="Calibri Light" charset="0"/>
              </a:rPr>
            </a:b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z wcześniejszym kształceniem za granicą, sytuacją kryzysową, traumatyczną, cudzoziemców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endParaRPr lang="pl-PL" altLang="pl-PL" sz="220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endParaRPr lang="pl-PL" altLang="pl-PL" sz="2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838200" y="866775"/>
            <a:ext cx="10515600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endParaRPr lang="pl-PL" altLang="pl-PL" sz="2800" b="1">
              <a:solidFill>
                <a:srgbClr val="000000"/>
              </a:solidFill>
              <a:latin typeface="Calibri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endParaRPr lang="pl-PL" altLang="pl-PL" sz="2800" b="1">
              <a:solidFill>
                <a:srgbClr val="000000"/>
              </a:solidFill>
              <a:latin typeface="Calibri" charset="0"/>
            </a:endParaRPr>
          </a:p>
          <a:p>
            <a:pPr algn="ctr"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r>
              <a:rPr lang="pl-PL" altLang="pl-PL" sz="2800" b="1">
                <a:solidFill>
                  <a:srgbClr val="000000"/>
                </a:solidFill>
                <a:latin typeface="Calibri Light" charset="0"/>
              </a:rPr>
              <a:t>Rada pedagogiczna, spośród możliwych sposobów dostosowania warunków i form egzaminu, wymienionych w komunikacie </a:t>
            </a:r>
            <a:br>
              <a:rPr lang="pl-PL" altLang="pl-PL" sz="2800" b="1">
                <a:solidFill>
                  <a:srgbClr val="000000"/>
                </a:solidFill>
                <a:latin typeface="Calibri Light" charset="0"/>
              </a:rPr>
            </a:br>
            <a:r>
              <a:rPr lang="pl-PL" altLang="pl-PL" sz="2800" b="1">
                <a:solidFill>
                  <a:srgbClr val="000000"/>
                </a:solidFill>
                <a:latin typeface="Calibri Light" charset="0"/>
              </a:rPr>
              <a:t>o dostosowaniach, wskazuje sposób lub sposoby dostosowania warunków i form przeprowadzenia egzaminu dla ucznia.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endParaRPr lang="pl-PL" altLang="pl-PL" sz="2800">
              <a:solidFill>
                <a:srgbClr val="000000"/>
              </a:solidFill>
              <a:latin typeface="Calibri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endParaRPr lang="pl-PL" altLang="pl-PL" sz="28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258763"/>
            <a:ext cx="10515600" cy="749300"/>
          </a:xfrm>
        </p:spPr>
        <p:txBody>
          <a:bodyPr/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/>
            </a:pPr>
            <a:r>
              <a:rPr lang="pl-PL" altLang="pl-PL" sz="2600" b="1">
                <a:latin typeface="Calibri Light" charset="0"/>
              </a:rPr>
              <a:t>WAŻNE DATY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38200" y="1223963"/>
            <a:ext cx="10515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28600" indent="-227013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defRPr/>
            </a:pPr>
            <a:r>
              <a:rPr lang="pl-PL" altLang="pl-PL" sz="2200" b="1" smtClean="0">
                <a:latin typeface="Calibri" charset="0"/>
              </a:rPr>
              <a:t>2 lipca 2021</a:t>
            </a:r>
          </a:p>
          <a:p>
            <a:pPr indent="-22225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  <a:defRPr/>
            </a:pPr>
            <a:r>
              <a:rPr lang="pl-PL" altLang="pl-PL" sz="2200" smtClean="0">
                <a:latin typeface="Calibri" charset="0"/>
              </a:rPr>
              <a:t>Termin ogłaszania wyników egzaminu ósmoklasisty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pl-PL" altLang="pl-PL" sz="2200" smtClean="0">
              <a:latin typeface="Calibri" charset="0"/>
            </a:endParaRP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defRPr/>
            </a:pPr>
            <a:r>
              <a:rPr lang="pl-PL" altLang="pl-PL" sz="2200" b="1" smtClean="0">
                <a:latin typeface="Calibri" charset="0"/>
              </a:rPr>
              <a:t>9 lipca 2021</a:t>
            </a:r>
          </a:p>
          <a:p>
            <a:pPr indent="-22225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  <a:defRPr/>
            </a:pPr>
            <a:r>
              <a:rPr lang="pl-PL" altLang="pl-PL" sz="2200" smtClean="0">
                <a:latin typeface="Calibri" charset="0"/>
              </a:rPr>
              <a:t>uczeń otrzymuje zaświadczenie o szczegółowych wynikach egzaminu ósmoklasisty.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pl-PL" altLang="pl-PL" sz="2800" smtClean="0">
              <a:latin typeface="Calibri" charset="0"/>
            </a:endParaRP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pl-PL" altLang="pl-PL" sz="2800" smtClean="0">
              <a:latin typeface="Calibr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44463" y="215900"/>
            <a:ext cx="12023725" cy="576263"/>
          </a:xfrm>
        </p:spPr>
        <p:txBody>
          <a:bodyPr anchor="t"/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r>
              <a:rPr lang="pl-PL" altLang="pl-PL" sz="2600" b="1">
                <a:latin typeface="Calibri Light" charset="0"/>
              </a:rPr>
              <a:t>EGZAMIN ÓSMOKLASISTY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647700"/>
            <a:ext cx="12047538" cy="5975350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5000" rIns="90000" bIns="45000">
            <a:normAutofit fontScale="92500" lnSpcReduction="20000"/>
          </a:bodyPr>
          <a:lstStyle/>
          <a:p>
            <a:pPr marL="0" indent="0" algn="just" fontAlgn="auto">
              <a:lnSpc>
                <a:spcPct val="9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r>
              <a:rPr lang="pl-PL" altLang="pl-PL" b="1">
                <a:latin typeface="Calibri Light" charset="0"/>
              </a:rPr>
              <a:t>Podstawa prawna:</a:t>
            </a:r>
          </a:p>
          <a:p>
            <a:pPr marL="0" indent="0" algn="just" fontAlgn="auto">
              <a:lnSpc>
                <a:spcPct val="9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endParaRPr lang="pl-PL" altLang="pl-PL" sz="1800">
              <a:latin typeface="Calibri Light" charset="0"/>
            </a:endParaRPr>
          </a:p>
          <a:p>
            <a:pPr marL="214313" indent="-214313" fontAlgn="auto">
              <a:lnSpc>
                <a:spcPct val="90000"/>
              </a:lnSpc>
              <a:buSzPct val="45000"/>
              <a:buFont typeface="Wingdings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r>
              <a:rPr lang="pl-PL" altLang="pl-PL" sz="2000">
                <a:latin typeface="Calibri Light" charset="0"/>
              </a:rPr>
              <a:t>Ustawa z dnia 7 września 1991 r. o systemie oświaty (tekst jedn. Dz.U. z 2018 r. poz. 1457)</a:t>
            </a:r>
          </a:p>
          <a:p>
            <a:pPr marL="215900" indent="-214313" fontAlgn="auto">
              <a:lnSpc>
                <a:spcPct val="90000"/>
              </a:lnSpc>
              <a:buClrTx/>
              <a:buSzPct val="45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endParaRPr lang="pl-PL" altLang="pl-PL" sz="2000">
              <a:latin typeface="Calibri Light" charset="0"/>
            </a:endParaRPr>
          </a:p>
          <a:p>
            <a:pPr marL="214313" indent="-214313" fontAlgn="auto">
              <a:lnSpc>
                <a:spcPct val="90000"/>
              </a:lnSpc>
              <a:buSzPct val="45000"/>
              <a:buFont typeface="Wingdings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r>
              <a:rPr lang="pl-PL" altLang="pl-PL" sz="2000">
                <a:latin typeface="Calibri Light" charset="0"/>
              </a:rPr>
              <a:t>Rozporządzenie MEN z dnia 1 sierpnia 2017 r. w sprawie szczegółowych warunków i sposobu przeprowadzenia egzaminu ósmoklasisty (D.U z 2017 r., poz.1512)</a:t>
            </a:r>
          </a:p>
          <a:p>
            <a:pPr marL="215900" indent="-214313" fontAlgn="auto">
              <a:lnSpc>
                <a:spcPct val="90000"/>
              </a:lnSpc>
              <a:buClrTx/>
              <a:buSzPct val="45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endParaRPr lang="pl-PL" altLang="pl-PL" sz="2000">
              <a:latin typeface="Calibri Light" charset="0"/>
            </a:endParaRPr>
          </a:p>
          <a:p>
            <a:pPr marL="214313" indent="-214313" fontAlgn="auto">
              <a:lnSpc>
                <a:spcPct val="90000"/>
              </a:lnSpc>
              <a:buSzPct val="45000"/>
              <a:buFont typeface="Wingdings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r>
              <a:rPr lang="pl-PL" altLang="pl-PL" sz="2000">
                <a:latin typeface="Calibri Light" charset="0"/>
              </a:rPr>
              <a:t>Rozporządzeniem Ministra Edukacji Narodowej z dnia 27 sierpnia 2019 r. w sprawie</a:t>
            </a:r>
          </a:p>
          <a:p>
            <a:pPr marL="0" indent="0" fontAlgn="auto">
              <a:lnSpc>
                <a:spcPct val="9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r>
              <a:rPr lang="pl-PL" altLang="pl-PL" sz="2000">
                <a:latin typeface="Calibri Light" charset="0"/>
              </a:rPr>
              <a:t>świadectw, dyplomów państwowych i innych druków szkolnych (Dz.U. z 2019 r. poz. 1700,</a:t>
            </a:r>
          </a:p>
          <a:p>
            <a:pPr marL="0" indent="0" fontAlgn="auto">
              <a:lnSpc>
                <a:spcPct val="9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r>
              <a:rPr lang="pl-PL" altLang="pl-PL" sz="2000">
                <a:latin typeface="Calibri Light" charset="0"/>
              </a:rPr>
              <a:t>z późn. zm.)</a:t>
            </a:r>
          </a:p>
          <a:p>
            <a:pPr marL="0" indent="0" fontAlgn="auto">
              <a:lnSpc>
                <a:spcPct val="9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endParaRPr lang="pl-PL" altLang="pl-PL" sz="2000">
              <a:latin typeface="Calibri Light" charset="0"/>
            </a:endParaRPr>
          </a:p>
          <a:p>
            <a:pPr marL="214313" indent="-214313" fontAlgn="auto">
              <a:lnSpc>
                <a:spcPct val="90000"/>
              </a:lnSpc>
              <a:buSzPct val="45000"/>
              <a:buFont typeface="Wingdings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r>
              <a:rPr lang="pl-PL" altLang="pl-PL" sz="2000">
                <a:latin typeface="Calibri Light" charset="0"/>
              </a:rPr>
              <a:t>Komunikat dyrektora CKE z 20 sierpnia 2020 r. w sprawie harmonogramu przeprowadzenia egzaminu ósmoklasisty, oraz egzaminu maturalnego w 2021 roku  (aktualizacja nr 1 z 22 grudnia 2020 r.), opublikowanym na stronie internetowej Centralnej Komisji Egzaminacyjnej, zwanym dalej „komunikatem o harmonogramie”</a:t>
            </a:r>
          </a:p>
          <a:p>
            <a:pPr marL="214313" indent="-214313" fontAlgn="auto">
              <a:lnSpc>
                <a:spcPct val="90000"/>
              </a:lnSpc>
              <a:buSzPct val="45000"/>
              <a:buFont typeface="Wingdings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r>
              <a:rPr lang="pl-PL" altLang="pl-PL" sz="2000">
                <a:latin typeface="Calibri Light" charset="0"/>
              </a:rPr>
              <a:t>Informator o egzaminie ósmoklasisty od roku szkolnego 2018/2019, opublikowanymi na</a:t>
            </a:r>
          </a:p>
          <a:p>
            <a:pPr marL="0" indent="0" fontAlgn="auto">
              <a:lnSpc>
                <a:spcPct val="9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r>
              <a:rPr lang="pl-PL" altLang="pl-PL" sz="2000">
                <a:latin typeface="Calibri Light" charset="0"/>
              </a:rPr>
              <a:t>stronie internetowej Centralnej Komisji Egzaminacyjnej w tym aneksami do tych</a:t>
            </a:r>
          </a:p>
          <a:p>
            <a:pPr marL="0" indent="0" fontAlgn="auto">
              <a:lnSpc>
                <a:spcPct val="9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r>
              <a:rPr lang="pl-PL" altLang="pl-PL" sz="2000">
                <a:latin typeface="Calibri Light" charset="0"/>
              </a:rPr>
              <a:t>informatorów obowiązującymi w roku szkolnym 2020/2021</a:t>
            </a:r>
          </a:p>
          <a:p>
            <a:pPr marL="0" indent="0" fontAlgn="auto">
              <a:lnSpc>
                <a:spcPct val="9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endParaRPr lang="pl-PL" altLang="pl-PL" sz="2000">
              <a:latin typeface="Calibri Light" charset="0"/>
            </a:endParaRPr>
          </a:p>
          <a:p>
            <a:pPr marL="214313" indent="-214313" fontAlgn="auto">
              <a:lnSpc>
                <a:spcPct val="90000"/>
              </a:lnSpc>
              <a:buSzPct val="45000"/>
              <a:buFont typeface="Wingdings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r>
              <a:rPr lang="pl-PL" altLang="pl-PL" sz="2000">
                <a:latin typeface="Calibri Light" charset="0"/>
              </a:rPr>
              <a:t>Komunikat dyrektora CKE z 20 sierpnia 2020 r. w sprawie szczegółowych sposobów dostosowania warunków i form przeprowadzania egzaminu ósmoklasisty  w roku szkolnym 2020/2021</a:t>
            </a:r>
          </a:p>
          <a:p>
            <a:pPr marL="214313" indent="-214313" fontAlgn="auto">
              <a:lnSpc>
                <a:spcPct val="90000"/>
              </a:lnSpc>
              <a:buSzPct val="45000"/>
              <a:buFont typeface="Wingdings" charset="2"/>
              <a:buChar char="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r>
              <a:rPr lang="pl-PL" altLang="pl-PL" sz="2000">
                <a:latin typeface="Calibri Light" charset="0"/>
              </a:rPr>
              <a:t>Komunikat dyrektora CKE z 20 sierpnia 2020 r. w sprawie materiałów i przyborów, z których mogą korzystać zdający na egzaminie ósmoklasisty i egzaminie maturalnym w 2020/21 r.</a:t>
            </a:r>
          </a:p>
          <a:p>
            <a:pPr marL="0" indent="0" fontAlgn="auto">
              <a:lnSpc>
                <a:spcPct val="9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endParaRPr lang="pl-PL" altLang="pl-PL" sz="2000">
              <a:latin typeface="Calibri Ligh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287338" y="687388"/>
            <a:ext cx="11663362" cy="543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28600" indent="-22225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  <a:defRPr/>
            </a:pPr>
            <a:endParaRPr lang="pl-PL" altLang="pl-PL" sz="2200" b="1" smtClean="0">
              <a:latin typeface="Calibri" charset="0"/>
            </a:endParaRP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  <a:defRPr/>
            </a:pPr>
            <a:endParaRPr lang="pl-PL" altLang="pl-PL" sz="1100" b="1" smtClean="0">
              <a:latin typeface="Calibri" charset="0"/>
            </a:endParaRPr>
          </a:p>
          <a:p>
            <a:pPr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defRPr/>
            </a:pPr>
            <a:r>
              <a:rPr lang="pl-PL" altLang="pl-PL" sz="2000" smtClean="0">
                <a:latin typeface="Calibri" charset="0"/>
              </a:rPr>
              <a:t>Komunikaty dyrektora CKE</a:t>
            </a:r>
          </a:p>
          <a:p>
            <a:pPr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defRPr/>
            </a:pPr>
            <a:r>
              <a:rPr lang="pl-PL" altLang="pl-PL" sz="2000" smtClean="0">
                <a:latin typeface="Calibri" charset="0"/>
              </a:rPr>
              <a:t>Informacja o sposobie przeprowadzenia egzaminu ósmoklasisty  w 2021 r.</a:t>
            </a:r>
          </a:p>
          <a:p>
            <a:pPr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defRPr/>
            </a:pPr>
            <a:r>
              <a:rPr lang="pl-PL" altLang="pl-PL" sz="2000" smtClean="0">
                <a:latin typeface="Calibri" charset="0"/>
              </a:rPr>
              <a:t>Formularze (załączniki w dokumencie Informacja o sposobie przeprowadzenia egzaminu ósmoklasisty)</a:t>
            </a:r>
          </a:p>
          <a:p>
            <a:pPr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defRPr/>
            </a:pPr>
            <a:r>
              <a:rPr lang="pl-PL" altLang="pl-PL" sz="2000" smtClean="0">
                <a:latin typeface="Calibri" charset="0"/>
              </a:rPr>
              <a:t>Informatory o egzaminie ósmoklasisty od roku szkolnego 2020/2021</a:t>
            </a:r>
          </a:p>
          <a:p>
            <a:pPr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defRPr/>
            </a:pPr>
            <a:r>
              <a:rPr lang="pl-PL" altLang="pl-PL" sz="2000" smtClean="0">
                <a:latin typeface="Calibri" charset="0"/>
              </a:rPr>
              <a:t>Przykładowe arkusze egzaminacyjne</a:t>
            </a:r>
          </a:p>
          <a:p>
            <a:pPr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defRPr/>
            </a:pPr>
            <a:r>
              <a:rPr lang="pl-PL" altLang="pl-PL" sz="2000" smtClean="0">
                <a:latin typeface="Calibri" charset="0"/>
              </a:rPr>
              <a:t>Wykazy olimpiad https://bip.men.gov.pl/dzialalnosc/ komunikaty/komunikat-ministra-edukacji-narodowej-wsprawie-wykazu-olimpiad-przedmiotowych-przeprowadzanych-z-przedmiotu-lubprzedmiotow-objetych-egzaminem-osmoklasisty-lub-egzaminem-maturalnym-w-rokuszkolnym-20.html</a:t>
            </a:r>
          </a:p>
          <a:p>
            <a:pPr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defRPr/>
            </a:pPr>
            <a:r>
              <a:rPr lang="pl-PL" altLang="pl-PL" sz="2000" smtClean="0">
                <a:latin typeface="Calibri" charset="0"/>
              </a:rPr>
              <a:t>Od grudnia 2018 – arkusze próbne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pl-PL" altLang="pl-PL" sz="2000" smtClean="0">
              <a:latin typeface="Calibri" charset="0"/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466725" y="360363"/>
            <a:ext cx="113411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4120" rIns="0" bIns="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2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r>
              <a:rPr lang="pl-PL" altLang="pl-PL" sz="2400" b="1">
                <a:solidFill>
                  <a:srgbClr val="000000"/>
                </a:solidFill>
                <a:latin typeface="Calibri Light" charset="0"/>
              </a:rPr>
              <a:t>Na stronie internetowej CKE (</a:t>
            </a:r>
            <a:r>
              <a:rPr lang="pl-PL" altLang="pl-PL" sz="2400" b="1">
                <a:solidFill>
                  <a:srgbClr val="CCCCFF"/>
                </a:solidFill>
                <a:latin typeface="Calibri Light" charset="0"/>
                <a:hlinkClick r:id="rId3"/>
              </a:rPr>
              <a:t>www.cke.gov.pl</a:t>
            </a:r>
            <a:r>
              <a:rPr lang="pl-PL" altLang="pl-PL" sz="2400" b="1">
                <a:solidFill>
                  <a:srgbClr val="000000"/>
                </a:solidFill>
                <a:latin typeface="Calibri Light" charset="0"/>
              </a:rPr>
              <a:t>) w zakładce poświęconej egzaminowi ósmoklasisty dostępne są: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15900"/>
            <a:ext cx="12192000" cy="768350"/>
          </a:xfrm>
        </p:spPr>
        <p:txBody>
          <a:bodyPr anchor="t"/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r>
              <a:rPr lang="pl-PL" altLang="pl-PL" sz="2600" b="1">
                <a:latin typeface="Calibri Light" charset="0"/>
              </a:rPr>
              <a:t>TERMIN GŁÓWNY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027113"/>
            <a:ext cx="11447463" cy="4300537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5000" rIns="90000" bIns="45000">
            <a:normAutofit fontScale="92500" lnSpcReduction="20000"/>
          </a:bodyPr>
          <a:lstStyle/>
          <a:p>
            <a:pPr marL="0" indent="1588" fontAlgn="auto">
              <a:lnSpc>
                <a:spcPct val="9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</a:tabLst>
              <a:defRPr/>
            </a:pPr>
            <a:r>
              <a:rPr lang="pl-PL" altLang="pl-PL">
                <a:latin typeface="Calibri Light" charset="0"/>
              </a:rPr>
              <a:t>Egzamin jest obowiązkowy, co oznacza, że każdy uczeń musi do niego przystąpić, aby   </a:t>
            </a:r>
          </a:p>
          <a:p>
            <a:pPr marL="0" indent="1588" fontAlgn="auto">
              <a:lnSpc>
                <a:spcPct val="9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</a:tabLst>
              <a:defRPr/>
            </a:pPr>
            <a:r>
              <a:rPr lang="pl-PL" altLang="pl-PL">
                <a:latin typeface="Calibri Light" charset="0"/>
              </a:rPr>
              <a:t>ukończyć szkołę.</a:t>
            </a:r>
          </a:p>
          <a:p>
            <a:pPr marL="0" indent="1588" fontAlgn="auto">
              <a:lnSpc>
                <a:spcPct val="9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</a:tabLst>
              <a:defRPr/>
            </a:pPr>
            <a:endParaRPr lang="pl-PL" altLang="pl-PL">
              <a:latin typeface="Calibri Light" charset="0"/>
            </a:endParaRPr>
          </a:p>
          <a:p>
            <a:pPr marL="0" indent="1588" fontAlgn="auto">
              <a:lnSpc>
                <a:spcPct val="9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</a:tabLst>
              <a:defRPr/>
            </a:pPr>
            <a:r>
              <a:rPr lang="pl-PL" altLang="pl-PL">
                <a:latin typeface="Calibri Light" charset="0"/>
              </a:rPr>
              <a:t>Egzamin ma formę pisemną.</a:t>
            </a:r>
          </a:p>
          <a:p>
            <a:pPr marL="0" indent="1588" fontAlgn="auto">
              <a:lnSpc>
                <a:spcPct val="9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</a:tabLst>
              <a:defRPr/>
            </a:pPr>
            <a:endParaRPr lang="pl-PL" altLang="pl-PL">
              <a:latin typeface="Calibri Light" charset="0"/>
            </a:endParaRPr>
          </a:p>
          <a:p>
            <a:pPr marL="0" indent="1588" fontAlgn="auto">
              <a:lnSpc>
                <a:spcPct val="9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</a:tabLst>
              <a:defRPr/>
            </a:pPr>
            <a:endParaRPr lang="pl-PL" altLang="pl-PL">
              <a:latin typeface="Calibri Light" charset="0"/>
            </a:endParaRPr>
          </a:p>
          <a:p>
            <a:pPr marL="0" indent="1588" fontAlgn="auto">
              <a:lnSpc>
                <a:spcPct val="9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</a:tabLst>
              <a:defRPr/>
            </a:pPr>
            <a:r>
              <a:rPr lang="pl-PL" altLang="pl-PL">
                <a:latin typeface="Calibri Light" charset="0"/>
              </a:rPr>
              <a:t>Jest przeprowadzany w  kwietniu przez trzy kolejne dni:</a:t>
            </a:r>
          </a:p>
          <a:p>
            <a:pPr marL="0" indent="1588" fontAlgn="auto">
              <a:lnSpc>
                <a:spcPct val="90000"/>
              </a:lnSpc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</a:tabLst>
              <a:defRPr/>
            </a:pPr>
            <a:endParaRPr lang="pl-PL" altLang="pl-PL">
              <a:latin typeface="Calibri Light" charset="0"/>
            </a:endParaRPr>
          </a:p>
          <a:p>
            <a:pPr marL="338138" indent="-336550" fontAlgn="auto">
              <a:lnSpc>
                <a:spcPct val="90000"/>
              </a:lnSpc>
              <a:buSzPct val="45000"/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</a:tabLst>
              <a:defRPr/>
            </a:pPr>
            <a:r>
              <a:rPr lang="pl-PL" altLang="pl-PL">
                <a:latin typeface="Calibri Light" charset="0"/>
              </a:rPr>
              <a:t>język polski -</a:t>
            </a:r>
            <a:r>
              <a:rPr lang="pl-PL" altLang="pl-PL" b="1">
                <a:latin typeface="Calibri Light" charset="0"/>
              </a:rPr>
              <a:t> 25 maja 2021</a:t>
            </a:r>
            <a:r>
              <a:rPr lang="pl-PL" altLang="pl-PL">
                <a:latin typeface="Calibri Light" charset="0"/>
              </a:rPr>
              <a:t> (wtorek) godz. 9.00 </a:t>
            </a:r>
          </a:p>
          <a:p>
            <a:pPr marL="274320" indent="-336550" fontAlgn="auto">
              <a:lnSpc>
                <a:spcPct val="90000"/>
              </a:lnSpc>
              <a:buClrTx/>
              <a:buSzPct val="45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</a:tabLst>
              <a:defRPr/>
            </a:pPr>
            <a:endParaRPr lang="pl-PL" altLang="pl-PL">
              <a:latin typeface="Calibri Light" charset="0"/>
            </a:endParaRPr>
          </a:p>
          <a:p>
            <a:pPr marL="338138" indent="-336550" fontAlgn="auto">
              <a:lnSpc>
                <a:spcPct val="90000"/>
              </a:lnSpc>
              <a:buSzPct val="45000"/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</a:tabLst>
              <a:defRPr/>
            </a:pPr>
            <a:r>
              <a:rPr lang="pl-PL" altLang="pl-PL">
                <a:latin typeface="Calibri Light" charset="0"/>
              </a:rPr>
              <a:t>matematyka - </a:t>
            </a:r>
            <a:r>
              <a:rPr lang="pl-PL" altLang="pl-PL" b="1">
                <a:latin typeface="Calibri Light" charset="0"/>
              </a:rPr>
              <a:t>26 maja 2021  </a:t>
            </a:r>
            <a:r>
              <a:rPr lang="pl-PL" altLang="pl-PL">
                <a:latin typeface="Calibri Light" charset="0"/>
              </a:rPr>
              <a:t>(środa) godz. 9.00 </a:t>
            </a:r>
          </a:p>
          <a:p>
            <a:pPr marL="274320" indent="-336550" fontAlgn="auto">
              <a:lnSpc>
                <a:spcPct val="90000"/>
              </a:lnSpc>
              <a:buClrTx/>
              <a:buSzPct val="45000"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</a:tabLst>
              <a:defRPr/>
            </a:pPr>
            <a:endParaRPr lang="pl-PL" altLang="pl-PL">
              <a:latin typeface="Calibri Light" charset="0"/>
            </a:endParaRPr>
          </a:p>
          <a:p>
            <a:pPr marL="338138" indent="-336550" fontAlgn="auto">
              <a:lnSpc>
                <a:spcPct val="90000"/>
              </a:lnSpc>
              <a:buSzPct val="45000"/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  <a:tab pos="10134600" algn="l"/>
                <a:tab pos="10858500" algn="l"/>
              </a:tabLst>
              <a:defRPr/>
            </a:pPr>
            <a:r>
              <a:rPr lang="pl-PL" altLang="pl-PL">
                <a:latin typeface="Calibri Light" charset="0"/>
              </a:rPr>
              <a:t>język obcy nowożytny –</a:t>
            </a:r>
            <a:r>
              <a:rPr lang="pl-PL" altLang="pl-PL" b="1">
                <a:latin typeface="Calibri Light" charset="0"/>
              </a:rPr>
              <a:t>27 maja 2021  </a:t>
            </a:r>
            <a:r>
              <a:rPr lang="pl-PL" altLang="pl-PL">
                <a:latin typeface="Calibri Light" charset="0"/>
              </a:rPr>
              <a:t>(czwatrek) godz. 9.00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49225"/>
            <a:ext cx="12192000" cy="858838"/>
          </a:xfrm>
        </p:spPr>
        <p:txBody>
          <a:bodyPr/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r>
              <a:rPr lang="pl-PL" altLang="pl-PL" sz="4400">
                <a:latin typeface="Calibri Light" charset="0"/>
              </a:rPr>
              <a:t> </a:t>
            </a:r>
            <a:r>
              <a:rPr lang="pl-PL" altLang="pl-PL" sz="2600" b="1">
                <a:latin typeface="Calibri Light" charset="0"/>
              </a:rPr>
              <a:t>TERMIN DODATKOWY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44463" y="1584325"/>
            <a:ext cx="11807825" cy="388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28600" indent="-22225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  <a:defRPr/>
            </a:pPr>
            <a:endParaRPr lang="pl-PL" altLang="pl-PL" sz="2400" smtClean="0">
              <a:latin typeface="Calibri Light" charset="0"/>
            </a:endParaRPr>
          </a:p>
          <a:p>
            <a:pPr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-"/>
              <a:defRPr/>
            </a:pPr>
            <a:r>
              <a:rPr lang="pl-PL" altLang="pl-PL" sz="2400" smtClean="0">
                <a:latin typeface="Calibri Light" charset="0"/>
              </a:rPr>
              <a:t>z przyczyn losowych lub zdrowotnych nie przystąpił do egzaminu w terminie głównym;</a:t>
            </a:r>
          </a:p>
          <a:p>
            <a:pPr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-"/>
              <a:defRPr/>
            </a:pPr>
            <a:r>
              <a:rPr lang="pl-PL" altLang="pl-PL" sz="2400" smtClean="0">
                <a:latin typeface="Calibri Light" charset="0"/>
              </a:rPr>
              <a:t>przerwał lub któremu przerwano i unieważniono egzamin ósmoklasisty z danego przedmiotu w terminie głównym.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  <a:defRPr/>
            </a:pPr>
            <a:endParaRPr lang="pl-PL" altLang="pl-PL" sz="2400" smtClean="0">
              <a:latin typeface="Calibri Light" charset="0"/>
            </a:endParaRPr>
          </a:p>
          <a:p>
            <a:pPr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defRPr/>
            </a:pPr>
            <a:r>
              <a:rPr lang="pl-PL" altLang="pl-PL" sz="2400" smtClean="0">
                <a:latin typeface="Calibri Light" charset="0"/>
              </a:rPr>
              <a:t>Język polski – </a:t>
            </a:r>
            <a:r>
              <a:rPr lang="pl-PL" altLang="pl-PL" sz="2400" b="1" smtClean="0">
                <a:latin typeface="Calibri Light" charset="0"/>
              </a:rPr>
              <a:t>16 czerwca 2021 </a:t>
            </a:r>
            <a:r>
              <a:rPr lang="pl-PL" altLang="pl-PL" sz="2400" smtClean="0">
                <a:latin typeface="Calibri Light" charset="0"/>
              </a:rPr>
              <a:t>(środa) godz. 9.00</a:t>
            </a:r>
          </a:p>
          <a:p>
            <a:pPr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defRPr/>
            </a:pPr>
            <a:r>
              <a:rPr lang="pl-PL" altLang="pl-PL" sz="2400" smtClean="0">
                <a:latin typeface="Calibri Light" charset="0"/>
              </a:rPr>
              <a:t>Matematyka – </a:t>
            </a:r>
            <a:r>
              <a:rPr lang="pl-PL" altLang="pl-PL" sz="2400" b="1" smtClean="0">
                <a:latin typeface="Calibri Light" charset="0"/>
              </a:rPr>
              <a:t>17 czerwca 2021 </a:t>
            </a:r>
            <a:r>
              <a:rPr lang="pl-PL" altLang="pl-PL" sz="2400" smtClean="0">
                <a:latin typeface="Calibri Light" charset="0"/>
              </a:rPr>
              <a:t>(czwartek) godz. 9.00</a:t>
            </a:r>
          </a:p>
          <a:p>
            <a:pPr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defRPr/>
            </a:pPr>
            <a:r>
              <a:rPr lang="pl-PL" altLang="pl-PL" sz="2400" smtClean="0">
                <a:latin typeface="Calibri Light" charset="0"/>
              </a:rPr>
              <a:t>Język obcy nowożytny – </a:t>
            </a:r>
            <a:r>
              <a:rPr lang="pl-PL" altLang="pl-PL" sz="2400" b="1" smtClean="0">
                <a:latin typeface="Calibri Light" charset="0"/>
              </a:rPr>
              <a:t>18 czerwca 2021 </a:t>
            </a:r>
            <a:r>
              <a:rPr lang="pl-PL" altLang="pl-PL" sz="2400" smtClean="0">
                <a:latin typeface="Calibri Light" charset="0"/>
              </a:rPr>
              <a:t>(piątek) godz. 9.00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pl-PL" altLang="pl-PL" sz="2400" smtClean="0">
              <a:latin typeface="Calibri Light" charset="0"/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503238" y="1295400"/>
            <a:ext cx="7927975" cy="37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4120" rIns="0" bIns="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2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r>
              <a:rPr lang="pl-PL" altLang="pl-PL" sz="2400" b="1">
                <a:solidFill>
                  <a:srgbClr val="000000"/>
                </a:solidFill>
                <a:latin typeface="Calibri Light" charset="0"/>
              </a:rPr>
              <a:t>Do egzaminu w terminie dodatkowym przystępuje uczeń, który: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365125"/>
            <a:ext cx="12192000" cy="571500"/>
          </a:xfrm>
        </p:spPr>
        <p:txBody>
          <a:bodyPr/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/>
            </a:pPr>
            <a:r>
              <a:rPr lang="pl-PL" altLang="pl-PL" sz="2600" b="1">
                <a:latin typeface="Calibri Light" charset="0"/>
              </a:rPr>
              <a:t>CZAS TRWANIA EGZAMINU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03238" y="1511300"/>
            <a:ext cx="11447462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28600" indent="-227013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defRPr/>
            </a:pPr>
            <a:r>
              <a:rPr lang="pl-PL" altLang="pl-PL" sz="2400" smtClean="0">
                <a:latin typeface="Calibri Light" charset="0"/>
              </a:rPr>
              <a:t>Język polski – 120 minut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defRPr/>
            </a:pPr>
            <a:r>
              <a:rPr lang="pl-PL" altLang="pl-PL" sz="2400" smtClean="0">
                <a:latin typeface="Calibri Light" charset="0"/>
              </a:rPr>
              <a:t>Matematyka – 100 minut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defRPr/>
            </a:pPr>
            <a:r>
              <a:rPr lang="pl-PL" altLang="pl-PL" sz="2400" smtClean="0">
                <a:latin typeface="Calibri Light" charset="0"/>
              </a:rPr>
              <a:t>Język obcy nowożytny – 90 minut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defRPr/>
            </a:pPr>
            <a:r>
              <a:rPr lang="pl-PL" altLang="pl-PL" sz="2400" smtClean="0">
                <a:latin typeface="Calibri Light" charset="0"/>
              </a:rPr>
              <a:t>Do czasu trwania egzaminu nie wlicza się czasu przeznaczonego na sprawdzenie przez</a:t>
            </a:r>
          </a:p>
          <a:p>
            <a:pPr indent="-22225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  <a:defRPr/>
            </a:pPr>
            <a:r>
              <a:rPr lang="pl-PL" altLang="pl-PL" sz="2400" smtClean="0">
                <a:latin typeface="Calibri Light" charset="0"/>
              </a:rPr>
              <a:t> ucznia poprawności przeniesienia odpowiedzi na kartę odpowiedzi – 5 minut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defRPr/>
            </a:pPr>
            <a:r>
              <a:rPr lang="pl-PL" altLang="pl-PL" sz="2400" smtClean="0">
                <a:latin typeface="Calibri Light" charset="0"/>
              </a:rPr>
              <a:t>Czas rozpoczęcia egzaminu liczy się od zakończenia wszystkich czynności organizacyjnych</a:t>
            </a:r>
          </a:p>
          <a:p>
            <a:pPr indent="-222250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  <a:defRPr/>
            </a:pPr>
            <a:r>
              <a:rPr lang="pl-PL" altLang="pl-PL" sz="2400" smtClean="0">
                <a:latin typeface="Calibri Light" charset="0"/>
              </a:rPr>
              <a:t> (w tym sprawdzenie poprawności kodowania)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498475"/>
          </a:xfrm>
        </p:spPr>
        <p:txBody>
          <a:bodyPr/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/>
            </a:pPr>
            <a:r>
              <a:rPr lang="pl-PL" altLang="pl-PL" sz="2600" b="1">
                <a:latin typeface="Calibri Light" charset="0"/>
              </a:rPr>
              <a:t>PRZEDŁUŻENIE CZASU TRWANIA EGZAMINU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228600" indent="-22225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SzPct val="45000"/>
              <a:buFontTx/>
              <a:buNone/>
              <a:defRPr/>
            </a:pPr>
            <a:endParaRPr lang="pl-PL" altLang="pl-PL" sz="2400" smtClean="0">
              <a:latin typeface="Calibri Light" charset="0"/>
            </a:endParaRPr>
          </a:p>
          <a:p>
            <a:pPr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defRPr/>
            </a:pPr>
            <a:r>
              <a:rPr lang="pl-PL" altLang="pl-PL" sz="2400" smtClean="0">
                <a:latin typeface="Calibri Light" charset="0"/>
              </a:rPr>
              <a:t>Język polski – 180 minut</a:t>
            </a:r>
          </a:p>
          <a:p>
            <a:pPr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defRPr/>
            </a:pPr>
            <a:r>
              <a:rPr lang="pl-PL" altLang="pl-PL" sz="2400" smtClean="0">
                <a:latin typeface="Calibri Light" charset="0"/>
              </a:rPr>
              <a:t>Matematyka – 150 minut</a:t>
            </a:r>
          </a:p>
          <a:p>
            <a:pPr indent="-227013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Arial" charset="0"/>
              <a:buChar char="•"/>
              <a:defRPr/>
            </a:pPr>
            <a:r>
              <a:rPr lang="pl-PL" altLang="pl-PL" sz="2400" smtClean="0">
                <a:latin typeface="Calibri Light" charset="0"/>
              </a:rPr>
              <a:t>Język obcy nowożytny – 135 minut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936625" y="1655763"/>
            <a:ext cx="635635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4120" rIns="0" bIns="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2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Dotyczy uczniów, którym przyznano dostosowanie: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838200" y="365125"/>
            <a:ext cx="105156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pl-PL" altLang="pl-PL" sz="2600" b="1">
                <a:solidFill>
                  <a:srgbClr val="000000"/>
                </a:solidFill>
                <a:latin typeface="Calibri Light" charset="0"/>
              </a:rPr>
              <a:t>PRZERWANIE I UNIEWAŻNIENIE EGZAMINU PRZEZ PRZEWODNICZĄCEGO ZESPOŁU EGZAMINACYJNEGO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87338" y="1782763"/>
            <a:ext cx="11304587" cy="3976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514350" indent="-508000"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14350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  <a:tab pos="9498013" algn="l"/>
                <a:tab pos="10134600" algn="l"/>
                <a:tab pos="10858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r>
              <a:rPr lang="pl-PL" altLang="pl-PL" sz="2400" b="1" smtClean="0">
                <a:latin typeface="Calibri Light" charset="0"/>
              </a:rPr>
              <a:t>W przypadku:</a:t>
            </a:r>
          </a:p>
          <a:p>
            <a:pPr marL="509588" indent="-503238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Times New Roman" pitchFamily="16" charset="0"/>
              <a:buAutoNum type="alphaLcParenR"/>
              <a:defRPr/>
            </a:pPr>
            <a:r>
              <a:rPr lang="pl-PL" altLang="pl-PL" sz="2400" smtClean="0">
                <a:latin typeface="Calibri Light" charset="0"/>
              </a:rPr>
              <a:t>stwierdzenia niesamodzielnego rozwiazywania zadań przez ucznia; </a:t>
            </a:r>
          </a:p>
          <a:p>
            <a:pPr marL="509588" indent="-503238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Times New Roman" pitchFamily="16" charset="0"/>
              <a:buAutoNum type="alphaLcParenR"/>
              <a:defRPr/>
            </a:pPr>
            <a:r>
              <a:rPr lang="pl-PL" altLang="pl-PL" sz="2400" smtClean="0">
                <a:latin typeface="Calibri Light" charset="0"/>
              </a:rPr>
              <a:t>wniesienia lub korzystania</a:t>
            </a:r>
            <a:r>
              <a:rPr lang="pl-PL" altLang="pl-PL" sz="2400" b="1" smtClean="0">
                <a:latin typeface="Calibri Light" charset="0"/>
              </a:rPr>
              <a:t> </a:t>
            </a:r>
            <a:r>
              <a:rPr lang="pl-PL" altLang="pl-PL" sz="2400" smtClean="0">
                <a:latin typeface="Calibri Light" charset="0"/>
              </a:rPr>
              <a:t>przez ucznia w sali egzaminacyjnej z urządzenia telekomunikacyjnego albo materiałów lub przyborów pomocniczych niewymienionych w komunikacie  o przyborach;</a:t>
            </a:r>
          </a:p>
          <a:p>
            <a:pPr marL="509588" indent="-503238"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SzPct val="45000"/>
              <a:buFont typeface="Times New Roman" pitchFamily="16" charset="0"/>
              <a:buAutoNum type="alphaLcParenR"/>
              <a:defRPr/>
            </a:pPr>
            <a:r>
              <a:rPr lang="pl-PL" altLang="pl-PL" sz="2400" smtClean="0">
                <a:latin typeface="Calibri Light" charset="0"/>
              </a:rPr>
              <a:t>zakłócania przez ucznia prawidłowego przebiegu egzaminu </a:t>
            </a:r>
            <a:br>
              <a:rPr lang="pl-PL" altLang="pl-PL" sz="2400" smtClean="0">
                <a:latin typeface="Calibri Light" charset="0"/>
              </a:rPr>
            </a:br>
            <a:r>
              <a:rPr lang="pl-PL" altLang="pl-PL" sz="2400" smtClean="0">
                <a:latin typeface="Calibri Light" charset="0"/>
              </a:rPr>
              <a:t>w sposób utrudniający pracę innym uczniom.</a:t>
            </a:r>
          </a:p>
          <a:p>
            <a:pPr hangingPunct="1">
              <a:lnSpc>
                <a:spcPct val="90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  <a:defRPr/>
            </a:pPr>
            <a:endParaRPr lang="pl-PL" altLang="pl-PL" sz="2400" smtClean="0">
              <a:latin typeface="Calibri Ligh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228600" y="1728788"/>
            <a:ext cx="11650663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912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92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r>
              <a:rPr lang="pl-PL" altLang="pl-PL" sz="2400">
                <a:solidFill>
                  <a:srgbClr val="000000"/>
                </a:solidFill>
                <a:latin typeface="Calibri" charset="0"/>
              </a:rPr>
              <a:t>U</a:t>
            </a: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czeń powinien mieć </a:t>
            </a:r>
            <a:r>
              <a:rPr lang="pl-PL" altLang="pl-PL" sz="2400" b="1">
                <a:solidFill>
                  <a:srgbClr val="000000"/>
                </a:solidFill>
                <a:latin typeface="Calibri Light" charset="0"/>
              </a:rPr>
              <a:t>długopis lub pióro z czarnym tuszem lub atramentem.</a:t>
            </a:r>
          </a:p>
          <a:p>
            <a:pPr eaLnBrk="1" hangingPunct="1">
              <a:lnSpc>
                <a:spcPct val="92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Dodatkowo na egzaminie z matematyki zdający powinien mieć </a:t>
            </a:r>
            <a:r>
              <a:rPr lang="pl-PL" altLang="pl-PL" sz="2400" b="1">
                <a:solidFill>
                  <a:srgbClr val="000000"/>
                </a:solidFill>
                <a:latin typeface="Calibri Light" charset="0"/>
              </a:rPr>
              <a:t>linijkę</a:t>
            </a: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.</a:t>
            </a:r>
          </a:p>
          <a:p>
            <a:pPr eaLnBrk="1" hangingPunct="1">
              <a:lnSpc>
                <a:spcPct val="92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r>
              <a:rPr lang="pl-PL" altLang="pl-PL" sz="2400" u="sng">
                <a:solidFill>
                  <a:srgbClr val="000000"/>
                </a:solidFill>
                <a:latin typeface="Calibri Light" charset="0"/>
              </a:rPr>
              <a:t>Nie wykonuje się rysunków ołówkiem.</a:t>
            </a:r>
          </a:p>
          <a:p>
            <a:pPr eaLnBrk="1" hangingPunct="1">
              <a:lnSpc>
                <a:spcPct val="92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Osoby chore mogą korzystać z zaleconego przez lekarza sprzętu medycznego lub leków.</a:t>
            </a:r>
          </a:p>
          <a:p>
            <a:pPr eaLnBrk="1" hangingPunct="1">
              <a:lnSpc>
                <a:spcPct val="92000"/>
              </a:lnSpc>
              <a:spcBef>
                <a:spcPts val="1000"/>
              </a:spcBef>
              <a:spcAft>
                <a:spcPts val="1425"/>
              </a:spcAft>
              <a:buClrTx/>
              <a:buFontTx/>
              <a:buNone/>
            </a:pPr>
            <a:r>
              <a:rPr lang="pl-PL" altLang="pl-PL" sz="2400">
                <a:solidFill>
                  <a:srgbClr val="000000"/>
                </a:solidFill>
                <a:latin typeface="Calibri Light" charset="0"/>
              </a:rPr>
              <a:t>Uczniowie mogą mieć małą butelkę wody (ustawioną pod stolikiem).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0" y="365125"/>
            <a:ext cx="12096750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pl-PL" altLang="pl-PL" sz="2800" b="1">
                <a:solidFill>
                  <a:srgbClr val="000000"/>
                </a:solidFill>
                <a:latin typeface="Calibri Light" charset="0"/>
              </a:rPr>
              <a:t>PRZYBORY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ykusz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1044</Words>
  <Application>Microsoft Office PowerPoint</Application>
  <PresentationFormat>Niestandardowy</PresentationFormat>
  <Paragraphs>140</Paragraphs>
  <Slides>16</Slides>
  <Notes>16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5" baseType="lpstr">
      <vt:lpstr>Arial</vt:lpstr>
      <vt:lpstr>Microsoft YaHei</vt:lpstr>
      <vt:lpstr>Times New Roman</vt:lpstr>
      <vt:lpstr>Century Schoolbook</vt:lpstr>
      <vt:lpstr>Wingdings</vt:lpstr>
      <vt:lpstr>Wingdings 2</vt:lpstr>
      <vt:lpstr>Calibri Light</vt:lpstr>
      <vt:lpstr>Calibri</vt:lpstr>
      <vt:lpstr>Wykusz</vt:lpstr>
      <vt:lpstr>EGZAMIN ÓSMOKLASISTY</vt:lpstr>
      <vt:lpstr>EGZAMIN ÓSMOKLASISTY</vt:lpstr>
      <vt:lpstr>Prezentacja programu PowerPoint</vt:lpstr>
      <vt:lpstr>TERMIN GŁÓWNY</vt:lpstr>
      <vt:lpstr> TERMIN DODATKOWY</vt:lpstr>
      <vt:lpstr>CZAS TRWANIA EGZAMINU</vt:lpstr>
      <vt:lpstr>PRZEDŁUŻENIE CZASU TRWANIA EGZAMINU</vt:lpstr>
      <vt:lpstr>Prezentacja programu PowerPoint</vt:lpstr>
      <vt:lpstr>Prezentacja programu PowerPoint</vt:lpstr>
      <vt:lpstr>UNIEWAŻNIENIE EGZAMINU PRZEZ DYREKTORA CKE</vt:lpstr>
      <vt:lpstr>MOŻLIWE DOSTOSOWANIA WARUNKÓW I FORM PRZEPROWADZANIA EGZAMINU </vt:lpstr>
      <vt:lpstr>Prezentacja programu PowerPoint</vt:lpstr>
      <vt:lpstr>MOŻLIWE DOSTOSOWANIA WARUNKÓW I FORM PRZEPROWADZANIA EGZAMINU </vt:lpstr>
      <vt:lpstr>DOKUMENTY, NA PODSTWIE KTÓRYCH PRZYZAWANE JEST DOSTOSOWANIE FORMY LUB WARUNKÓW EGZAMINU</vt:lpstr>
      <vt:lpstr>Prezentacja programu PowerPoint</vt:lpstr>
      <vt:lpstr>WAŻNE DATY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ÓSMOKLASISTY</dc:title>
  <dc:creator>Dyrektor</dc:creator>
  <cp:lastModifiedBy>Dyrektor</cp:lastModifiedBy>
  <cp:revision>13</cp:revision>
  <cp:lastPrinted>1601-01-01T00:00:00Z</cp:lastPrinted>
  <dcterms:created xsi:type="dcterms:W3CDTF">1601-01-01T00:00:00Z</dcterms:created>
  <dcterms:modified xsi:type="dcterms:W3CDTF">2021-02-18T11:30:25Z</dcterms:modified>
</cp:coreProperties>
</file>