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70" r:id="rId6"/>
    <p:sldId id="260" r:id="rId7"/>
    <p:sldId id="266" r:id="rId8"/>
    <p:sldId id="261" r:id="rId9"/>
    <p:sldId id="263" r:id="rId10"/>
    <p:sldId id="264" r:id="rId11"/>
    <p:sldId id="265" r:id="rId12"/>
    <p:sldId id="267" r:id="rId13"/>
    <p:sldId id="268" r:id="rId14"/>
    <p:sldId id="271" r:id="rId15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FF5A1D-C535-4D12-AF3F-4353CF82B6FB}" type="datetimeFigureOut">
              <a:rPr lang="pl-PL" smtClean="0"/>
              <a:pPr/>
              <a:t>2014-09-09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4655AA-FD25-4251-B89D-EA52D93A198F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32968-9FE9-46C2-8630-ACB3DDF1969C}" type="datetimeFigureOut">
              <a:rPr lang="pl-PL" smtClean="0"/>
              <a:pPr/>
              <a:t>2014-09-09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3D996-92EA-447C-A94F-C3DF02F741E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32968-9FE9-46C2-8630-ACB3DDF1969C}" type="datetimeFigureOut">
              <a:rPr lang="pl-PL" smtClean="0"/>
              <a:pPr/>
              <a:t>2014-09-09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3D996-92EA-447C-A94F-C3DF02F741E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32968-9FE9-46C2-8630-ACB3DDF1969C}" type="datetimeFigureOut">
              <a:rPr lang="pl-PL" smtClean="0"/>
              <a:pPr/>
              <a:t>2014-09-09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3D996-92EA-447C-A94F-C3DF02F741E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32968-9FE9-46C2-8630-ACB3DDF1969C}" type="datetimeFigureOut">
              <a:rPr lang="pl-PL" smtClean="0"/>
              <a:pPr/>
              <a:t>2014-09-09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3D996-92EA-447C-A94F-C3DF02F741E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32968-9FE9-46C2-8630-ACB3DDF1969C}" type="datetimeFigureOut">
              <a:rPr lang="pl-PL" smtClean="0"/>
              <a:pPr/>
              <a:t>2014-09-09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3D996-92EA-447C-A94F-C3DF02F741E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32968-9FE9-46C2-8630-ACB3DDF1969C}" type="datetimeFigureOut">
              <a:rPr lang="pl-PL" smtClean="0"/>
              <a:pPr/>
              <a:t>2014-09-09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3D996-92EA-447C-A94F-C3DF02F741E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32968-9FE9-46C2-8630-ACB3DDF1969C}" type="datetimeFigureOut">
              <a:rPr lang="pl-PL" smtClean="0"/>
              <a:pPr/>
              <a:t>2014-09-09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3D996-92EA-447C-A94F-C3DF02F741E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32968-9FE9-46C2-8630-ACB3DDF1969C}" type="datetimeFigureOut">
              <a:rPr lang="pl-PL" smtClean="0"/>
              <a:pPr/>
              <a:t>2014-09-09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3D996-92EA-447C-A94F-C3DF02F741E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32968-9FE9-46C2-8630-ACB3DDF1969C}" type="datetimeFigureOut">
              <a:rPr lang="pl-PL" smtClean="0"/>
              <a:pPr/>
              <a:t>2014-09-09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3D996-92EA-447C-A94F-C3DF02F741E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32968-9FE9-46C2-8630-ACB3DDF1969C}" type="datetimeFigureOut">
              <a:rPr lang="pl-PL" smtClean="0"/>
              <a:pPr/>
              <a:t>2014-09-09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3D996-92EA-447C-A94F-C3DF02F741E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32968-9FE9-46C2-8630-ACB3DDF1969C}" type="datetimeFigureOut">
              <a:rPr lang="pl-PL" smtClean="0"/>
              <a:pPr/>
              <a:t>2014-09-09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3D996-92EA-447C-A94F-C3DF02F741E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532968-9FE9-46C2-8630-ACB3DDF1969C}" type="datetimeFigureOut">
              <a:rPr lang="pl-PL" smtClean="0"/>
              <a:pPr/>
              <a:t>2014-09-09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73D996-92EA-447C-A94F-C3DF02F741EA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5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Zagrożenia dla dobrostanu zwierząt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smtClean="0">
                <a:solidFill>
                  <a:schemeClr val="tx1"/>
                </a:solidFill>
              </a:rPr>
              <a:t>Główny Inspektorat </a:t>
            </a:r>
            <a:r>
              <a:rPr lang="pl-PL" dirty="0" smtClean="0">
                <a:solidFill>
                  <a:schemeClr val="tx1"/>
                </a:solidFill>
              </a:rPr>
              <a:t>Weterynarii</a:t>
            </a:r>
          </a:p>
          <a:p>
            <a:r>
              <a:rPr lang="pl-PL" dirty="0" smtClean="0">
                <a:solidFill>
                  <a:schemeClr val="tx1"/>
                </a:solidFill>
              </a:rPr>
              <a:t>10-12 września 2014 r.</a:t>
            </a:r>
            <a:endParaRPr lang="pl-PL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b="1" dirty="0" smtClean="0"/>
              <a:t>Stan zwierząt po przyjeździe</a:t>
            </a:r>
            <a:endParaRPr lang="pl-PL" sz="3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sz="2400" dirty="0" smtClean="0"/>
              <a:t>Zwierzęta cierpiące podczas transportu lub przy przyjeździe do rzeźni powinny być natychmiast poddane ubojowi</a:t>
            </a:r>
          </a:p>
          <a:p>
            <a:r>
              <a:rPr lang="pl-PL" sz="2400" dirty="0" smtClean="0"/>
              <a:t>Zwierzęta które nie są wstanie poruszać się powinny być ubite z ogłuszeniem w miejscu w którym się znajdują.</a:t>
            </a:r>
            <a:endParaRPr lang="pl-PL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8462" y="3357562"/>
            <a:ext cx="6403868" cy="2643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b="1" dirty="0" smtClean="0"/>
              <a:t>Magazyn żywca</a:t>
            </a:r>
            <a:endParaRPr lang="pl-PL" sz="32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sz="2400" dirty="0" smtClean="0"/>
              <a:t>Istotne elementy wpływające na dobrostan: </a:t>
            </a:r>
          </a:p>
          <a:p>
            <a:r>
              <a:rPr lang="pl-PL" sz="2400" dirty="0" smtClean="0"/>
              <a:t>odpowiednia powierzchnia;</a:t>
            </a:r>
          </a:p>
          <a:p>
            <a:r>
              <a:rPr lang="pl-PL" sz="2400" dirty="0" smtClean="0"/>
              <a:t>liczba poideł;</a:t>
            </a:r>
          </a:p>
          <a:p>
            <a:r>
              <a:rPr lang="pl-PL" sz="2400" dirty="0" smtClean="0"/>
              <a:t>pasza jeśli to konieczne;</a:t>
            </a:r>
          </a:p>
          <a:p>
            <a:pPr>
              <a:buNone/>
            </a:pPr>
            <a:endParaRPr lang="pl-PL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00" y="3857627"/>
            <a:ext cx="6563828" cy="30003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b="1" dirty="0" smtClean="0"/>
              <a:t>Mieszanie grup </a:t>
            </a:r>
            <a:br>
              <a:rPr lang="pl-PL" sz="3200" b="1" dirty="0" smtClean="0"/>
            </a:br>
            <a:endParaRPr lang="pl-PL" sz="32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2400" dirty="0" smtClean="0"/>
              <a:t>masa ciała</a:t>
            </a:r>
          </a:p>
          <a:p>
            <a:r>
              <a:rPr lang="pl-PL" sz="2400" dirty="0" smtClean="0"/>
              <a:t>wiek</a:t>
            </a:r>
          </a:p>
          <a:p>
            <a:r>
              <a:rPr lang="pl-PL" sz="2400" dirty="0" smtClean="0"/>
              <a:t>temperament </a:t>
            </a:r>
          </a:p>
          <a:p>
            <a:endParaRPr lang="pl-PL" sz="2400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4200" y="3357562"/>
            <a:ext cx="6395254" cy="2357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b="1" dirty="0" smtClean="0"/>
              <a:t>Konsekwencje</a:t>
            </a:r>
            <a:endParaRPr lang="pl-PL" sz="3200" b="1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14075" y="1643050"/>
            <a:ext cx="3229770" cy="242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348" y="3163984"/>
            <a:ext cx="4143404" cy="26939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45328" y="3929066"/>
            <a:ext cx="3696140" cy="242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068960"/>
            <a:ext cx="8229600" cy="1224136"/>
          </a:xfrm>
        </p:spPr>
        <p:txBody>
          <a:bodyPr/>
          <a:lstStyle/>
          <a:p>
            <a:r>
              <a:rPr lang="pl-PL" dirty="0" smtClean="0"/>
              <a:t>Ciąg dalszy nastąpi</a:t>
            </a:r>
            <a:endParaRPr lang="pl-P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b="1" dirty="0" smtClean="0"/>
              <a:t>Przybycie do rzeźni</a:t>
            </a:r>
            <a:endParaRPr lang="pl-PL" sz="32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1</a:t>
            </a:r>
            <a:r>
              <a:rPr lang="en-US" dirty="0"/>
              <a:t>. </a:t>
            </a:r>
            <a:r>
              <a:rPr lang="pl-PL" dirty="0" smtClean="0"/>
              <a:t>Śmiertelność</a:t>
            </a:r>
            <a:endParaRPr lang="pl-PL" dirty="0"/>
          </a:p>
          <a:p>
            <a:r>
              <a:rPr lang="pl-PL" dirty="0" smtClean="0"/>
              <a:t>Bydło </a:t>
            </a:r>
            <a:r>
              <a:rPr lang="en-US" dirty="0" smtClean="0"/>
              <a:t>&lt; </a:t>
            </a:r>
            <a:r>
              <a:rPr lang="en-US" dirty="0"/>
              <a:t>0.01% </a:t>
            </a:r>
            <a:r>
              <a:rPr lang="en-US" dirty="0" smtClean="0"/>
              <a:t>(</a:t>
            </a:r>
            <a:r>
              <a:rPr lang="pl-PL" dirty="0" smtClean="0"/>
              <a:t>walki</a:t>
            </a:r>
            <a:r>
              <a:rPr lang="en-US" dirty="0" smtClean="0"/>
              <a:t>...)</a:t>
            </a:r>
            <a:endParaRPr lang="pl-PL" dirty="0"/>
          </a:p>
          <a:p>
            <a:r>
              <a:rPr lang="pl-PL" dirty="0" smtClean="0"/>
              <a:t>owce</a:t>
            </a:r>
            <a:r>
              <a:rPr lang="en-US" dirty="0" smtClean="0"/>
              <a:t>&lt; </a:t>
            </a:r>
            <a:r>
              <a:rPr lang="en-US" dirty="0"/>
              <a:t>0.02% </a:t>
            </a:r>
            <a:r>
              <a:rPr lang="en-US" dirty="0" smtClean="0"/>
              <a:t>(</a:t>
            </a:r>
            <a:r>
              <a:rPr lang="pl-PL" dirty="0" smtClean="0"/>
              <a:t>niedotlenienie</a:t>
            </a:r>
            <a:r>
              <a:rPr lang="en-US" dirty="0" smtClean="0"/>
              <a:t>)</a:t>
            </a:r>
            <a:endParaRPr lang="pl-PL" dirty="0"/>
          </a:p>
          <a:p>
            <a:r>
              <a:rPr lang="pl-PL" dirty="0" smtClean="0"/>
              <a:t>Świnie </a:t>
            </a:r>
            <a:r>
              <a:rPr lang="en-US" dirty="0" smtClean="0"/>
              <a:t>&lt; </a:t>
            </a:r>
            <a:r>
              <a:rPr lang="en-US" dirty="0"/>
              <a:t>0.4% (Porcine stress </a:t>
            </a:r>
            <a:r>
              <a:rPr lang="en-US" dirty="0" smtClean="0"/>
              <a:t>syndrome)</a:t>
            </a:r>
            <a:endParaRPr lang="pl-PL" dirty="0"/>
          </a:p>
          <a:p>
            <a:endParaRPr lang="pl-PL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4323146"/>
            <a:ext cx="4620486" cy="2177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Autofit/>
          </a:bodyPr>
          <a:lstStyle/>
          <a:p>
            <a:r>
              <a:rPr lang="en-US" sz="3200" b="1" dirty="0"/>
              <a:t>Porcine Stress </a:t>
            </a:r>
            <a:r>
              <a:rPr lang="pl-PL" sz="3200" b="1" dirty="0" smtClean="0"/>
              <a:t>S</a:t>
            </a:r>
            <a:r>
              <a:rPr lang="en-US" sz="3200" b="1" dirty="0" err="1" smtClean="0"/>
              <a:t>yndrome</a:t>
            </a:r>
            <a:r>
              <a:rPr lang="pl-PL" sz="3200" b="1" dirty="0"/>
              <a:t/>
            </a:r>
            <a:br>
              <a:rPr lang="pl-PL" sz="3200" b="1" dirty="0"/>
            </a:br>
            <a:endParaRPr lang="pl-PL" sz="32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pl-PL" dirty="0"/>
          </a:p>
          <a:p>
            <a:endParaRPr lang="pl-PL" dirty="0"/>
          </a:p>
        </p:txBody>
      </p:sp>
      <p:sp>
        <p:nvSpPr>
          <p:cNvPr id="7" name="Prostokąt 6"/>
          <p:cNvSpPr/>
          <p:nvPr/>
        </p:nvSpPr>
        <p:spPr>
          <a:xfrm>
            <a:off x="3571868" y="1643050"/>
            <a:ext cx="1785950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Przedłużająca sie</a:t>
            </a:r>
          </a:p>
          <a:p>
            <a:pPr algn="ctr"/>
            <a:r>
              <a:rPr lang="pl-PL" dirty="0" smtClean="0"/>
              <a:t>aktywność</a:t>
            </a:r>
            <a:endParaRPr lang="pl-PL" dirty="0"/>
          </a:p>
        </p:txBody>
      </p:sp>
      <p:sp>
        <p:nvSpPr>
          <p:cNvPr id="8" name="Strzałka w dół 7"/>
          <p:cNvSpPr/>
          <p:nvPr/>
        </p:nvSpPr>
        <p:spPr>
          <a:xfrm>
            <a:off x="4500562" y="2500306"/>
            <a:ext cx="45719" cy="2857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" name="Prostokąt 8"/>
          <p:cNvSpPr/>
          <p:nvPr/>
        </p:nvSpPr>
        <p:spPr>
          <a:xfrm>
            <a:off x="3714744" y="2928934"/>
            <a:ext cx="1643074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glikoliza</a:t>
            </a:r>
            <a:endParaRPr lang="pl-PL" dirty="0"/>
          </a:p>
        </p:txBody>
      </p:sp>
      <p:cxnSp>
        <p:nvCxnSpPr>
          <p:cNvPr id="11" name="Łącznik prosty ze strzałką 10"/>
          <p:cNvCxnSpPr/>
          <p:nvPr/>
        </p:nvCxnSpPr>
        <p:spPr>
          <a:xfrm rot="10800000">
            <a:off x="2571736" y="3571876"/>
            <a:ext cx="71438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Łącznik prosty ze strzałką 12"/>
          <p:cNvCxnSpPr/>
          <p:nvPr/>
        </p:nvCxnSpPr>
        <p:spPr>
          <a:xfrm>
            <a:off x="5715008" y="3571876"/>
            <a:ext cx="78581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Prostokąt 13"/>
          <p:cNvSpPr/>
          <p:nvPr/>
        </p:nvSpPr>
        <p:spPr>
          <a:xfrm>
            <a:off x="500034" y="3500438"/>
            <a:ext cx="1857388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Produkcja kwasu mlekowego</a:t>
            </a:r>
            <a:endParaRPr lang="pl-PL" dirty="0"/>
          </a:p>
        </p:txBody>
      </p:sp>
      <p:sp>
        <p:nvSpPr>
          <p:cNvPr id="15" name="Prostokąt 14"/>
          <p:cNvSpPr/>
          <p:nvPr/>
        </p:nvSpPr>
        <p:spPr>
          <a:xfrm>
            <a:off x="7072330" y="3571876"/>
            <a:ext cx="1785950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Produkcja ciepła</a:t>
            </a:r>
            <a:endParaRPr lang="pl-PL" dirty="0"/>
          </a:p>
        </p:txBody>
      </p:sp>
      <p:cxnSp>
        <p:nvCxnSpPr>
          <p:cNvPr id="17" name="Łącznik prosty ze strzałką 16"/>
          <p:cNvCxnSpPr/>
          <p:nvPr/>
        </p:nvCxnSpPr>
        <p:spPr>
          <a:xfrm rot="5400000">
            <a:off x="1178695" y="4607727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Łącznik prosty ze strzałką 18"/>
          <p:cNvCxnSpPr/>
          <p:nvPr/>
        </p:nvCxnSpPr>
        <p:spPr>
          <a:xfrm rot="5400000">
            <a:off x="7822429" y="4750603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Prostokąt 19"/>
          <p:cNvSpPr/>
          <p:nvPr/>
        </p:nvSpPr>
        <p:spPr>
          <a:xfrm>
            <a:off x="571472" y="5072074"/>
            <a:ext cx="1785950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Kwasica </a:t>
            </a:r>
            <a:endParaRPr lang="pl-PL" dirty="0"/>
          </a:p>
        </p:txBody>
      </p:sp>
      <p:sp>
        <p:nvSpPr>
          <p:cNvPr id="21" name="Prostokąt 20"/>
          <p:cNvSpPr/>
          <p:nvPr/>
        </p:nvSpPr>
        <p:spPr>
          <a:xfrm>
            <a:off x="7143768" y="5143512"/>
            <a:ext cx="1714512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Przegrzanie</a:t>
            </a:r>
            <a:endParaRPr lang="pl-PL" dirty="0"/>
          </a:p>
        </p:txBody>
      </p:sp>
      <p:sp>
        <p:nvSpPr>
          <p:cNvPr id="22" name="Prostokąt 21"/>
          <p:cNvSpPr/>
          <p:nvPr/>
        </p:nvSpPr>
        <p:spPr>
          <a:xfrm>
            <a:off x="3643306" y="5929330"/>
            <a:ext cx="2286016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Zatrzymanie akcji serca</a:t>
            </a:r>
            <a:endParaRPr lang="pl-PL" dirty="0"/>
          </a:p>
        </p:txBody>
      </p:sp>
      <p:cxnSp>
        <p:nvCxnSpPr>
          <p:cNvPr id="24" name="Łącznik prosty ze strzałką 23"/>
          <p:cNvCxnSpPr/>
          <p:nvPr/>
        </p:nvCxnSpPr>
        <p:spPr>
          <a:xfrm>
            <a:off x="2571736" y="5857892"/>
            <a:ext cx="500066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Łącznik prosty ze strzałką 25"/>
          <p:cNvCxnSpPr/>
          <p:nvPr/>
        </p:nvCxnSpPr>
        <p:spPr>
          <a:xfrm rot="10800000" flipV="1">
            <a:off x="6357950" y="5786454"/>
            <a:ext cx="571504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b="1" dirty="0" smtClean="0"/>
              <a:t>Głodówka u świń</a:t>
            </a:r>
            <a:br>
              <a:rPr lang="pl-PL" sz="3200" b="1" dirty="0" smtClean="0"/>
            </a:br>
            <a:endParaRPr lang="pl-PL" sz="3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l-PL" sz="2000" dirty="0" smtClean="0"/>
              <a:t>Dobrostan zwierząt</a:t>
            </a:r>
            <a:r>
              <a:rPr lang="en-US" sz="2000" dirty="0" smtClean="0"/>
              <a:t>:</a:t>
            </a:r>
            <a:endParaRPr lang="pl-PL" sz="2000" dirty="0"/>
          </a:p>
          <a:p>
            <a:r>
              <a:rPr lang="pl-PL" sz="2000" dirty="0" smtClean="0"/>
              <a:t>Redukcja śmiertelności, choroby lokomocyjnej i wymiotów;</a:t>
            </a:r>
            <a:endParaRPr lang="pl-PL" sz="2000" dirty="0"/>
          </a:p>
          <a:p>
            <a:pPr>
              <a:buNone/>
            </a:pPr>
            <a:r>
              <a:rPr lang="pl-PL" sz="2000" dirty="0" smtClean="0"/>
              <a:t>Bezpieczeństwo żywności</a:t>
            </a:r>
            <a:r>
              <a:rPr lang="en-US" sz="2000" dirty="0" smtClean="0"/>
              <a:t>:</a:t>
            </a:r>
            <a:endParaRPr lang="pl-PL" sz="2000" dirty="0"/>
          </a:p>
          <a:p>
            <a:r>
              <a:rPr lang="pl-PL" sz="2000" dirty="0" smtClean="0"/>
              <a:t>Zapobieganie zakażeniom bakteryjnym;</a:t>
            </a:r>
            <a:endParaRPr lang="pl-PL" sz="2000" dirty="0"/>
          </a:p>
          <a:p>
            <a:pPr>
              <a:buNone/>
            </a:pPr>
            <a:r>
              <a:rPr lang="pl-PL" sz="2000" dirty="0" smtClean="0"/>
              <a:t>Praca</a:t>
            </a:r>
            <a:endParaRPr lang="pl-PL" sz="2000" dirty="0"/>
          </a:p>
          <a:p>
            <a:r>
              <a:rPr lang="pl-PL" sz="2000" dirty="0" smtClean="0"/>
              <a:t>Łatwiejszy ubój</a:t>
            </a:r>
            <a:endParaRPr lang="pl-PL" sz="2000" dirty="0"/>
          </a:p>
          <a:p>
            <a:pPr>
              <a:buNone/>
            </a:pPr>
            <a:r>
              <a:rPr lang="pl-PL" sz="2000" dirty="0" smtClean="0"/>
              <a:t>Środowisko</a:t>
            </a:r>
            <a:r>
              <a:rPr lang="en-US" sz="2000" dirty="0" smtClean="0"/>
              <a:t>:</a:t>
            </a:r>
            <a:endParaRPr lang="pl-PL" sz="2000" dirty="0"/>
          </a:p>
          <a:p>
            <a:r>
              <a:rPr lang="pl-PL" sz="2000" dirty="0" smtClean="0"/>
              <a:t>Redukcja pozostałości</a:t>
            </a:r>
            <a:endParaRPr lang="pl-PL" sz="2000" dirty="0"/>
          </a:p>
          <a:p>
            <a:pPr>
              <a:buNone/>
            </a:pPr>
            <a:r>
              <a:rPr lang="pl-PL" sz="2000" b="1" dirty="0" smtClean="0"/>
              <a:t>Prysznice w magazynie żywca</a:t>
            </a:r>
          </a:p>
          <a:p>
            <a:pPr>
              <a:buNone/>
            </a:pPr>
            <a:endParaRPr lang="pl-PL" sz="2000" b="1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15140" y="3857628"/>
            <a:ext cx="2091281" cy="271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00562" y="4071942"/>
            <a:ext cx="1875074" cy="2524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b="1" dirty="0" smtClean="0"/>
              <a:t>Przepędzanie zwierząt</a:t>
            </a:r>
            <a:endParaRPr lang="pl-PL" sz="32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pl-PL" sz="2400" dirty="0" smtClean="0"/>
          </a:p>
          <a:p>
            <a:pPr>
              <a:buNone/>
            </a:pPr>
            <a:r>
              <a:rPr lang="pl-PL" sz="2400" dirty="0" smtClean="0"/>
              <a:t>Strach:</a:t>
            </a:r>
          </a:p>
          <a:p>
            <a:r>
              <a:rPr lang="pl-PL" sz="2400" dirty="0" smtClean="0"/>
              <a:t>Zawracanie</a:t>
            </a:r>
          </a:p>
          <a:p>
            <a:r>
              <a:rPr lang="pl-PL" sz="2400" dirty="0" smtClean="0"/>
              <a:t>Próby ucieczki</a:t>
            </a:r>
          </a:p>
          <a:p>
            <a:r>
              <a:rPr lang="pl-PL" sz="2400" dirty="0" smtClean="0"/>
              <a:t>Pobudzenie</a:t>
            </a:r>
          </a:p>
          <a:p>
            <a:r>
              <a:rPr lang="pl-PL" sz="2400" dirty="0" smtClean="0"/>
              <a:t>Niechęć do przemieszczania się</a:t>
            </a:r>
          </a:p>
          <a:p>
            <a:r>
              <a:rPr lang="pl-PL" sz="2400" dirty="0" smtClean="0"/>
              <a:t>Ślizganie się i upadanie zwierząt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b="1" dirty="0" smtClean="0"/>
              <a:t>Przepędzanie zwierząt</a:t>
            </a:r>
            <a:endParaRPr lang="pl-PL" sz="32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28596" y="1571612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sz="2400" dirty="0" smtClean="0"/>
              <a:t>Zapobieganie:</a:t>
            </a:r>
          </a:p>
          <a:p>
            <a:r>
              <a:rPr lang="pl-PL" sz="2400" dirty="0" smtClean="0"/>
              <a:t>właściwy kąt nachylenia rampy;</a:t>
            </a:r>
          </a:p>
          <a:p>
            <a:r>
              <a:rPr lang="pl-PL" sz="2400" dirty="0" smtClean="0"/>
              <a:t>czysta, nie śliska powierzchnia;</a:t>
            </a:r>
          </a:p>
          <a:p>
            <a:r>
              <a:rPr lang="pl-PL" sz="2400" dirty="0" smtClean="0"/>
              <a:t>właściwe postępowanie;</a:t>
            </a:r>
          </a:p>
          <a:p>
            <a:r>
              <a:rPr lang="pl-PL" sz="2400" dirty="0" smtClean="0"/>
              <a:t>brak czynników stresujących;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72125" y="1500174"/>
            <a:ext cx="3571875" cy="256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1286" y="4857760"/>
            <a:ext cx="2638336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57752" y="4714884"/>
            <a:ext cx="3193578" cy="20574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b="1" dirty="0" smtClean="0"/>
              <a:t>Zawieszanie drobiu</a:t>
            </a:r>
            <a:endParaRPr lang="pl-PL" sz="3200" b="1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29322" y="2214554"/>
            <a:ext cx="2428892" cy="4000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1538" y="2000240"/>
            <a:ext cx="4267225" cy="17192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pole tekstowe 5"/>
          <p:cNvSpPr txBox="1"/>
          <p:nvPr/>
        </p:nvSpPr>
        <p:spPr>
          <a:xfrm>
            <a:off x="857224" y="4143380"/>
            <a:ext cx="414340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 smtClean="0"/>
              <a:t>Skóra na nogach bogata w </a:t>
            </a:r>
            <a:r>
              <a:rPr lang="pl-PL" sz="2400" dirty="0" err="1" smtClean="0"/>
              <a:t>nocyceptory</a:t>
            </a:r>
            <a:r>
              <a:rPr lang="pl-PL" sz="2400" dirty="0" smtClean="0"/>
              <a:t> - ból</a:t>
            </a:r>
          </a:p>
          <a:p>
            <a:r>
              <a:rPr lang="pl-PL" sz="2400" dirty="0" smtClean="0"/>
              <a:t>Brak przepony – duży nacisk na serce i płuca</a:t>
            </a:r>
            <a:endParaRPr lang="pl-PL"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b="1" dirty="0" smtClean="0"/>
              <a:t>Zawieszanie drobiu</a:t>
            </a:r>
            <a:endParaRPr lang="pl-PL" sz="3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90% </a:t>
            </a:r>
            <a:r>
              <a:rPr lang="pl-PL" sz="2000" dirty="0" smtClean="0"/>
              <a:t>brojlerów zawieszonych na linii ubojowej macha skrzydłami</a:t>
            </a:r>
          </a:p>
          <a:p>
            <a:r>
              <a:rPr lang="pl-PL" sz="2000" dirty="0" smtClean="0"/>
              <a:t>Większość z nich uspakaja się po 12 sekundach, ale w przypadku pobudzenia nagłym błyskiem światła lub szokiem elektrycznym przed ogłuszeniem pobudzenie wzrasta; </a:t>
            </a:r>
            <a:br>
              <a:rPr lang="pl-PL" sz="2000" dirty="0" smtClean="0"/>
            </a:br>
            <a:endParaRPr lang="pl-PL" sz="2000" dirty="0" smtClean="0"/>
          </a:p>
          <a:p>
            <a:r>
              <a:rPr lang="pl-PL" sz="2000" dirty="0" smtClean="0"/>
              <a:t>Zainstalowanie plastikowych kurtyn, redukcja natężenia światła do 5 </a:t>
            </a:r>
            <a:r>
              <a:rPr lang="pl-PL" sz="2000" dirty="0" err="1" smtClean="0"/>
              <a:t>lux</a:t>
            </a:r>
            <a:r>
              <a:rPr lang="pl-PL" sz="2000" dirty="0" smtClean="0"/>
              <a:t> lub zastosowanie światła niebieskiego;</a:t>
            </a:r>
          </a:p>
          <a:p>
            <a:r>
              <a:rPr lang="pl-PL" sz="2000" dirty="0" smtClean="0"/>
              <a:t>Ból powodowany przez zawieszenie jest większy w przypadku uszkodzeń i deformacji</a:t>
            </a:r>
          </a:p>
          <a:p>
            <a:r>
              <a:rPr lang="pl-PL" sz="2000" dirty="0" smtClean="0"/>
              <a:t>Im większe zwierzę tym silniejszy jest nacisk na nogi;</a:t>
            </a:r>
            <a:br>
              <a:rPr lang="pl-PL" sz="2000" dirty="0" smtClean="0"/>
            </a:br>
            <a:endParaRPr lang="pl-PL" sz="2000" dirty="0" smtClean="0"/>
          </a:p>
          <a:p>
            <a:endParaRPr lang="pl-PL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b="1" dirty="0" smtClean="0"/>
              <a:t>Stan zwierząt po przyjeździe</a:t>
            </a:r>
            <a:endParaRPr lang="pl-PL" sz="32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2400" dirty="0" smtClean="0"/>
              <a:t>Zwierzęta bardzo zmęczone lub niezdolne do poruszania się;</a:t>
            </a:r>
          </a:p>
          <a:p>
            <a:r>
              <a:rPr lang="pl-PL" sz="2400" dirty="0" smtClean="0"/>
              <a:t>Zwierzęta, które nie powinny być załadowane;</a:t>
            </a:r>
          </a:p>
          <a:p>
            <a:r>
              <a:rPr lang="pl-PL" sz="2400" dirty="0" smtClean="0"/>
              <a:t>Bardzo spocone konie</a:t>
            </a:r>
          </a:p>
          <a:p>
            <a:r>
              <a:rPr lang="pl-PL" sz="2400" dirty="0" smtClean="0"/>
              <a:t>Ziejące świnie i brojlery</a:t>
            </a:r>
          </a:p>
          <a:p>
            <a:r>
              <a:rPr lang="pl-PL" sz="2400" dirty="0" smtClean="0"/>
              <a:t>Zwierzęta mające dreszcze</a:t>
            </a:r>
          </a:p>
          <a:p>
            <a:r>
              <a:rPr lang="pl-PL" sz="2400" dirty="0" smtClean="0"/>
              <a:t>Zwierzęta posiadające kulawiznę</a:t>
            </a:r>
            <a:endParaRPr lang="pl-PL" sz="2400" dirty="0"/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2946" y="4600979"/>
            <a:ext cx="6126508" cy="1756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613</TotalTime>
  <Words>284</Words>
  <Application>Microsoft Office PowerPoint</Application>
  <PresentationFormat>Pokaz na ekranie (4:3)</PresentationFormat>
  <Paragraphs>71</Paragraphs>
  <Slides>14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14</vt:i4>
      </vt:variant>
    </vt:vector>
  </HeadingPairs>
  <TitlesOfParts>
    <vt:vector size="15" baseType="lpstr">
      <vt:lpstr>Motyw pakietu Office</vt:lpstr>
      <vt:lpstr>Zagrożenia dla dobrostanu zwierząt</vt:lpstr>
      <vt:lpstr>Przybycie do rzeźni</vt:lpstr>
      <vt:lpstr>Porcine Stress Syndrome </vt:lpstr>
      <vt:lpstr>Głodówka u świń </vt:lpstr>
      <vt:lpstr>Przepędzanie zwierząt</vt:lpstr>
      <vt:lpstr>Przepędzanie zwierząt</vt:lpstr>
      <vt:lpstr>Zawieszanie drobiu</vt:lpstr>
      <vt:lpstr>Zawieszanie drobiu</vt:lpstr>
      <vt:lpstr>Stan zwierząt po przyjeździe</vt:lpstr>
      <vt:lpstr>Stan zwierząt po przyjeździe</vt:lpstr>
      <vt:lpstr>Magazyn żywca</vt:lpstr>
      <vt:lpstr>Mieszanie grup  </vt:lpstr>
      <vt:lpstr>Konsekwencje</vt:lpstr>
      <vt:lpstr>Ciąg dalszy nastąpi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Anna Hoffman</dc:creator>
  <cp:lastModifiedBy>Anna Hoffman</cp:lastModifiedBy>
  <cp:revision>12</cp:revision>
  <dcterms:created xsi:type="dcterms:W3CDTF">2013-11-20T15:40:26Z</dcterms:created>
  <dcterms:modified xsi:type="dcterms:W3CDTF">2014-09-09T12:48:44Z</dcterms:modified>
</cp:coreProperties>
</file>