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9" r:id="rId9"/>
    <p:sldId id="258" r:id="rId10"/>
    <p:sldId id="272" r:id="rId11"/>
    <p:sldId id="273" r:id="rId12"/>
    <p:sldId id="259" r:id="rId13"/>
    <p:sldId id="265" r:id="rId14"/>
    <p:sldId id="266" r:id="rId15"/>
    <p:sldId id="267" r:id="rId16"/>
    <p:sldId id="268" r:id="rId17"/>
    <p:sldId id="275" r:id="rId18"/>
    <p:sldId id="270" r:id="rId19"/>
    <p:sldId id="274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4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29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55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36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93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4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5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58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07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40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2C6C-0D5F-469C-A9D6-5C024BF0AC37}" type="datetimeFigureOut">
              <a:rPr lang="pl-PL" smtClean="0"/>
              <a:t>2016-09-13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1934C-90D0-4C01-AB80-7011D0336C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56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38735"/>
          </a:xfrm>
        </p:spPr>
        <p:txBody>
          <a:bodyPr/>
          <a:lstStyle/>
          <a:p>
            <a:r>
              <a:rPr lang="pl-PL" dirty="0" smtClean="0"/>
              <a:t>Afrykański pomór świń</a:t>
            </a:r>
            <a:br>
              <a:rPr lang="pl-PL" dirty="0" smtClean="0"/>
            </a:br>
            <a:r>
              <a:rPr lang="pl-PL" dirty="0" smtClean="0"/>
              <a:t>w Polsce</a:t>
            </a:r>
            <a:br>
              <a:rPr lang="pl-PL" dirty="0" smtClean="0"/>
            </a:br>
            <a:r>
              <a:rPr lang="pl-PL" dirty="0" smtClean="0"/>
              <a:t>2016 rok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02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dirty="0" smtClean="0"/>
              <a:t>Charakterystyka wirusa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Wirus jest bardzo </a:t>
            </a:r>
            <a:r>
              <a:rPr lang="pl-PL" dirty="0" smtClean="0"/>
              <a:t>oporny</a:t>
            </a:r>
          </a:p>
          <a:p>
            <a:pPr>
              <a:buFontTx/>
              <a:buChar char="-"/>
            </a:pPr>
            <a:r>
              <a:rPr lang="pl-PL" dirty="0" smtClean="0"/>
              <a:t>przeżywa </a:t>
            </a:r>
            <a:r>
              <a:rPr lang="pl-PL" dirty="0"/>
              <a:t>w szerokim zakresie </a:t>
            </a:r>
            <a:r>
              <a:rPr lang="pl-PL" dirty="0" err="1" smtClean="0"/>
              <a:t>pH</a:t>
            </a:r>
            <a:r>
              <a:rPr lang="pl-PL" dirty="0" smtClean="0"/>
              <a:t>  od 4 do 13 </a:t>
            </a:r>
          </a:p>
          <a:p>
            <a:pPr>
              <a:buFontTx/>
              <a:buChar char="-"/>
            </a:pPr>
            <a:r>
              <a:rPr lang="pl-PL" dirty="0"/>
              <a:t>w </a:t>
            </a:r>
            <a:r>
              <a:rPr lang="pl-PL" dirty="0" smtClean="0"/>
              <a:t>surowym mięsie może przetrwać </a:t>
            </a:r>
            <a:r>
              <a:rPr lang="pl-PL" dirty="0"/>
              <a:t>przez wiele </a:t>
            </a:r>
            <a:r>
              <a:rPr lang="pl-PL" dirty="0" smtClean="0"/>
              <a:t>miesięcy, </a:t>
            </a:r>
            <a:r>
              <a:rPr lang="pl-PL" dirty="0"/>
              <a:t>w mięsie mrożonym 1000 </a:t>
            </a:r>
            <a:r>
              <a:rPr lang="pl-PL" dirty="0" smtClean="0"/>
              <a:t>dni</a:t>
            </a:r>
          </a:p>
          <a:p>
            <a:pPr>
              <a:buFontTx/>
              <a:buChar char="-"/>
            </a:pPr>
            <a:r>
              <a:rPr lang="pl-PL" dirty="0" smtClean="0"/>
              <a:t>we krwi w temp. 4</a:t>
            </a:r>
            <a:r>
              <a:rPr lang="pl-PL" baseline="30000" dirty="0" smtClean="0"/>
              <a:t>o</a:t>
            </a:r>
            <a:r>
              <a:rPr lang="pl-PL" dirty="0" smtClean="0"/>
              <a:t>C przeżywa 18 m-</a:t>
            </a:r>
            <a:r>
              <a:rPr lang="pl-PL" dirty="0" err="1" smtClean="0"/>
              <a:t>cy</a:t>
            </a:r>
            <a:r>
              <a:rPr lang="pl-PL" dirty="0" smtClean="0"/>
              <a:t>, w zanieczyszczonych kojcach 1 miesiąc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45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temperatura </a:t>
            </a:r>
            <a:r>
              <a:rPr lang="pl-PL" dirty="0"/>
              <a:t>60</a:t>
            </a:r>
            <a:r>
              <a:rPr lang="pl-PL" baseline="30000" dirty="0"/>
              <a:t>o</a:t>
            </a:r>
            <a:r>
              <a:rPr lang="pl-PL" dirty="0"/>
              <a:t>C niszczy go po 30 minutach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efektywne środki odkażające:</a:t>
            </a:r>
          </a:p>
          <a:p>
            <a:pPr marL="0" indent="0">
              <a:buNone/>
            </a:pPr>
            <a:r>
              <a:rPr lang="pl-PL" dirty="0"/>
              <a:t>a</a:t>
            </a:r>
            <a:r>
              <a:rPr lang="pl-PL" dirty="0" smtClean="0"/>
              <a:t>ldehyd </a:t>
            </a:r>
            <a:r>
              <a:rPr lang="pl-PL" dirty="0" err="1" smtClean="0"/>
              <a:t>glutarowy</a:t>
            </a:r>
            <a:r>
              <a:rPr lang="pl-PL" dirty="0" smtClean="0"/>
              <a:t>, </a:t>
            </a:r>
          </a:p>
          <a:p>
            <a:pPr marL="0" indent="0">
              <a:buNone/>
            </a:pPr>
            <a:r>
              <a:rPr lang="pl-PL" dirty="0" smtClean="0"/>
              <a:t>podchloryn sodu,  </a:t>
            </a:r>
          </a:p>
          <a:p>
            <a:pPr marL="0" indent="0">
              <a:buNone/>
            </a:pPr>
            <a:r>
              <a:rPr lang="pl-PL" dirty="0" smtClean="0"/>
              <a:t>1-2% roztwór </a:t>
            </a:r>
            <a:r>
              <a:rPr lang="pl-PL" dirty="0" err="1" smtClean="0"/>
              <a:t>Virkonu</a:t>
            </a:r>
            <a:r>
              <a:rPr lang="pl-PL" dirty="0" smtClean="0"/>
              <a:t> 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7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l-PL" dirty="0" smtClean="0"/>
              <a:t>Objawy choroby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7"/>
            <a:ext cx="8229600" cy="475252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apatia </a:t>
            </a:r>
            <a:r>
              <a:rPr lang="pl-PL" dirty="0"/>
              <a:t>lub </a:t>
            </a:r>
            <a:r>
              <a:rPr lang="pl-PL" dirty="0" smtClean="0"/>
              <a:t>pobudzenie</a:t>
            </a:r>
            <a:endParaRPr lang="pl-PL" dirty="0"/>
          </a:p>
          <a:p>
            <a:r>
              <a:rPr lang="pl-PL" dirty="0" smtClean="0"/>
              <a:t>wysoka </a:t>
            </a:r>
            <a:r>
              <a:rPr lang="pl-PL" dirty="0" smtClean="0"/>
              <a:t>temperatura </a:t>
            </a:r>
            <a:r>
              <a:rPr lang="pl-PL" dirty="0"/>
              <a:t>(41 – 42</a:t>
            </a:r>
            <a:r>
              <a:rPr lang="pl-PL" baseline="30000" dirty="0"/>
              <a:t>0</a:t>
            </a:r>
            <a:r>
              <a:rPr lang="pl-PL" dirty="0"/>
              <a:t>C), </a:t>
            </a:r>
            <a:endParaRPr lang="pl-PL" dirty="0" smtClean="0"/>
          </a:p>
          <a:p>
            <a:r>
              <a:rPr lang="pl-PL" dirty="0" smtClean="0"/>
              <a:t>sinica skóry </a:t>
            </a:r>
            <a:r>
              <a:rPr lang="pl-PL" dirty="0" smtClean="0"/>
              <a:t>uszu, ryja, kończyn </a:t>
            </a:r>
            <a:r>
              <a:rPr lang="pl-PL" dirty="0" smtClean="0"/>
              <a:t>i </a:t>
            </a:r>
            <a:r>
              <a:rPr lang="pl-PL" dirty="0" smtClean="0"/>
              <a:t>podbrzusza </a:t>
            </a:r>
            <a:endParaRPr lang="pl-PL" dirty="0" smtClean="0"/>
          </a:p>
          <a:p>
            <a:r>
              <a:rPr lang="pl-PL" dirty="0" smtClean="0"/>
              <a:t>często liczne </a:t>
            </a:r>
            <a:r>
              <a:rPr lang="pl-PL" dirty="0"/>
              <a:t>wybroczyny na uszach, ryju i </a:t>
            </a:r>
            <a:r>
              <a:rPr lang="pl-PL" dirty="0" smtClean="0"/>
              <a:t>kończynach </a:t>
            </a:r>
          </a:p>
          <a:p>
            <a:r>
              <a:rPr lang="pl-PL" dirty="0" smtClean="0"/>
              <a:t>mogą </a:t>
            </a:r>
            <a:r>
              <a:rPr lang="pl-PL" dirty="0"/>
              <a:t>występować wysięki z nosa i oczu, wymioty, krwawa </a:t>
            </a:r>
            <a:r>
              <a:rPr lang="pl-PL" dirty="0" smtClean="0"/>
              <a:t>biegunka</a:t>
            </a:r>
          </a:p>
          <a:p>
            <a:r>
              <a:rPr lang="pl-PL" dirty="0" smtClean="0"/>
              <a:t>ronienia </a:t>
            </a:r>
          </a:p>
          <a:p>
            <a:r>
              <a:rPr lang="pl-PL" dirty="0" smtClean="0"/>
              <a:t>śmiertelność 100 %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49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6" y="260648"/>
            <a:ext cx="7772507" cy="5865515"/>
          </a:xfrm>
        </p:spPr>
      </p:pic>
    </p:spTree>
    <p:extLst>
      <p:ext uri="{BB962C8B-B14F-4D97-AF65-F5344CB8AC3E}">
        <p14:creationId xmlns:p14="http://schemas.microsoft.com/office/powerpoint/2010/main" val="6009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46" y="476250"/>
            <a:ext cx="7772507" cy="5649913"/>
          </a:xfrm>
        </p:spPr>
      </p:pic>
    </p:spTree>
    <p:extLst>
      <p:ext uri="{BB962C8B-B14F-4D97-AF65-F5344CB8AC3E}">
        <p14:creationId xmlns:p14="http://schemas.microsoft.com/office/powerpoint/2010/main" val="25531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348706"/>
            <a:ext cx="4000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038600" cy="265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2690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Zwalczanie choroby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Likwidacja zakażonych stad</a:t>
            </a:r>
          </a:p>
          <a:p>
            <a:r>
              <a:rPr lang="pl-PL" dirty="0"/>
              <a:t>Utylizacja zwłok</a:t>
            </a:r>
          </a:p>
          <a:p>
            <a:r>
              <a:rPr lang="pl-PL" dirty="0"/>
              <a:t>Przeprowadzenie czyszczenia i odkażania w ognisku</a:t>
            </a:r>
          </a:p>
          <a:p>
            <a:r>
              <a:rPr lang="pl-PL" dirty="0"/>
              <a:t>Kontrola stanu zdrowia świń w obszarze zapowietrzonym i zagrożonym</a:t>
            </a:r>
          </a:p>
          <a:p>
            <a:r>
              <a:rPr lang="pl-PL" dirty="0"/>
              <a:t>Ograniczenie przemieszczania ludzi i </a:t>
            </a:r>
            <a:r>
              <a:rPr lang="pl-PL" dirty="0" smtClean="0"/>
              <a:t>zwierząt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9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Obowiązek zgłaszania objawów chorobowych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 smtClean="0"/>
              <a:t>Zgodnie z art</a:t>
            </a:r>
            <a:r>
              <a:rPr lang="pl-PL" b="1" dirty="0"/>
              <a:t>. </a:t>
            </a:r>
            <a:r>
              <a:rPr lang="pl-PL" b="1" dirty="0" smtClean="0"/>
              <a:t>42 ust. 1 ustawy o ochronie zdrowia zwierząt oraz zwalczaniu chorób zakaźnych zwierząt </a:t>
            </a:r>
            <a:r>
              <a:rPr lang="pl-PL" dirty="0" smtClean="0"/>
              <a:t>w </a:t>
            </a:r>
            <a:r>
              <a:rPr lang="pl-PL" dirty="0"/>
              <a:t>przypadku podejrzenia wystąpienia choroby zakaźnej zwierząt, a w szczególności poronienia u bydła, świń, owiec i kóz, objawów neurologicznych u zwierząt, znacznej liczby nagłych padnięć, zmian o charakterze krost, pęcherzy, nadżerek lub wybroczyn na skórze i błonach śluzowych zwierząt kopytnych oraz podwyższonej śmiertelności zwierząt akwakultury, posiadacz zwierzęcia jest obowiązany do: </a:t>
            </a:r>
          </a:p>
          <a:p>
            <a:pPr marL="0" indent="0">
              <a:buNone/>
            </a:pPr>
            <a:r>
              <a:rPr lang="pl-PL" dirty="0"/>
              <a:t>1) </a:t>
            </a:r>
            <a:r>
              <a:rPr lang="pl-PL" b="1" dirty="0"/>
              <a:t>niezwłocznego zawiadomienia o tym organu Inspekcji Weterynaryjnej albo najbliższego podmiotu świadczącego usługi z zakresu medycyny weterynaryjnej, albo wójta (burmistrza, prezydenta miasta)</a:t>
            </a:r>
            <a:r>
              <a:rPr lang="pl-PL" dirty="0"/>
              <a:t>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28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2</a:t>
            </a:r>
            <a:r>
              <a:rPr lang="pl-PL" dirty="0"/>
              <a:t>) pozostawienia zwierząt w miejscu ich przebywania i niewprowadzania tam innych zwierząt; </a:t>
            </a:r>
          </a:p>
          <a:p>
            <a:pPr marL="0" indent="0">
              <a:buNone/>
            </a:pPr>
            <a:r>
              <a:rPr lang="pl-PL" dirty="0"/>
              <a:t>3) uniemożliwienia osobom postronnym dostępu do pomieszczeń lub miejsc, w których znajdują się zwierzęta podejrzane o zakażenie lub chorobę, lub zwłoki zwierzęce; </a:t>
            </a:r>
          </a:p>
          <a:p>
            <a:pPr marL="0" indent="0">
              <a:buNone/>
            </a:pPr>
            <a:r>
              <a:rPr lang="pl-PL" dirty="0"/>
              <a:t>4) wstrzymania się od wywożenia, wynoszenia i zbywania produktów, w szczególności mięsa, zwłok zwierzęcych, </a:t>
            </a:r>
            <a:r>
              <a:rPr lang="pl-PL" dirty="0" smtClean="0"/>
              <a:t>pasz, wody</a:t>
            </a:r>
            <a:r>
              <a:rPr lang="pl-PL" dirty="0"/>
              <a:t>, ściółki, nawozów naturalnych </a:t>
            </a:r>
            <a:r>
              <a:rPr lang="pl-PL" dirty="0" smtClean="0"/>
              <a:t>(…) </a:t>
            </a:r>
            <a:r>
              <a:rPr lang="pl-PL" dirty="0"/>
              <a:t>i innych przedmiotów znajdujących się w miejscu, w którym wystąpiła choroba; </a:t>
            </a:r>
          </a:p>
          <a:p>
            <a:pPr marL="0" indent="0">
              <a:buNone/>
            </a:pPr>
            <a:r>
              <a:rPr lang="pl-PL" dirty="0"/>
              <a:t>5) udostępnienia organom Inspekcji Weterynaryjnej zwierząt i zwłok zwierzęcych do badań i zabiegów weterynaryjnych, a także udzielania pomocy przy ich wykonywaniu; </a:t>
            </a:r>
          </a:p>
          <a:p>
            <a:pPr marL="0" indent="0">
              <a:buNone/>
            </a:pPr>
            <a:r>
              <a:rPr lang="pl-PL" dirty="0" smtClean="0"/>
              <a:t>6</a:t>
            </a:r>
            <a:r>
              <a:rPr lang="pl-PL" dirty="0"/>
              <a:t>) udzielania organom Inspekcji Weterynaryjnej oraz osobom działającym w imieniu tych organów wyjaśnień i podawania informacji, które mogą mieć znaczenie dla wykrycia choroby i źródeł zakażenia lub zapobiegania jej szerzeniu.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7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SYTUACJA EPIZOOTYCZNA </a:t>
            </a:r>
            <a:br>
              <a:rPr lang="pl-PL" dirty="0" smtClean="0"/>
            </a:br>
            <a:r>
              <a:rPr lang="pl-PL" dirty="0" smtClean="0"/>
              <a:t>stan na 12.09.2016 roku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19256" cy="3989040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/>
              <a:t>111 przypadków ASF u dzików ( województwo podlaskie )</a:t>
            </a:r>
          </a:p>
          <a:p>
            <a:r>
              <a:rPr lang="pl-PL" dirty="0" smtClean="0"/>
              <a:t>20 ognisk ASF u świń ( województwo podlaskie, mazowieckie – powiat Łosice            i lubelskie – powiat Biała Podlaska 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68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pl-PL" sz="2400" b="1" dirty="0"/>
              <a:t>Realizacja „Programu mającego na celu wczesne wykrycie zakażeń wirusem wywołującym afrykański pomór świń i poszerzenie wiedzy na temat tej choroby oraz jej zwalczanie”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/>
              <a:t>Podział terytorium Rzeczypospolitej Polskiej na obszary według </a:t>
            </a:r>
            <a:r>
              <a:rPr lang="pl-PL" sz="2800" dirty="0" smtClean="0"/>
              <a:t>kryterium zagrożenia </a:t>
            </a:r>
            <a:r>
              <a:rPr lang="pl-PL" sz="2800" dirty="0"/>
              <a:t>wystąpieniem wirusa </a:t>
            </a:r>
            <a:r>
              <a:rPr lang="pl-PL" sz="2800" dirty="0" smtClean="0"/>
              <a:t>ASF:</a:t>
            </a:r>
          </a:p>
          <a:p>
            <a:pPr marL="0" indent="0">
              <a:buNone/>
            </a:pPr>
            <a:r>
              <a:rPr lang="pl-PL" sz="2800" dirty="0" smtClean="0"/>
              <a:t>1. Obszar zagrożenia, obszar objęty ograniczeniami i obszar ochronny</a:t>
            </a:r>
          </a:p>
          <a:p>
            <a:pPr marL="0" indent="0">
              <a:buNone/>
            </a:pPr>
            <a:r>
              <a:rPr lang="pl-PL" sz="2800" dirty="0" smtClean="0"/>
              <a:t>2. Obszar znajdujący się poza w/w obszarami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 algn="ctr">
              <a:buNone/>
            </a:pPr>
            <a:r>
              <a:rPr lang="pl-PL" sz="2800" b="1" dirty="0" smtClean="0"/>
              <a:t>Powiat kraśnicki znajduje się na obszarze </a:t>
            </a:r>
          </a:p>
          <a:p>
            <a:pPr marL="0" indent="0" algn="ctr">
              <a:buNone/>
            </a:pPr>
            <a:r>
              <a:rPr lang="pl-PL" sz="2800" b="1" dirty="0" smtClean="0"/>
              <a:t>opisanym w punkcie 2.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041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 smtClean="0"/>
              <a:t>W ramach realizacji programu próbki </a:t>
            </a:r>
            <a:r>
              <a:rPr lang="pl-PL" sz="2800" dirty="0"/>
              <a:t>do badań</a:t>
            </a:r>
          </a:p>
          <a:p>
            <a:pPr marL="0" indent="0">
              <a:buNone/>
            </a:pPr>
            <a:r>
              <a:rPr lang="pl-PL" sz="2800" dirty="0"/>
              <a:t>laboratoryjnych w kierunku wykrycia ASF są pobierane przez powiatowego </a:t>
            </a:r>
            <a:r>
              <a:rPr lang="pl-PL" sz="2800" dirty="0" smtClean="0"/>
              <a:t>lekarza weterynarii</a:t>
            </a:r>
            <a:r>
              <a:rPr lang="pl-PL" sz="2800" dirty="0"/>
              <a:t>, po otrzymaniu zawiadomienia zgodnie z art. 42 </a:t>
            </a:r>
            <a:r>
              <a:rPr lang="pl-PL" sz="2800" dirty="0" smtClean="0"/>
              <a:t>ustawy o ochronie </a:t>
            </a:r>
            <a:r>
              <a:rPr lang="pl-PL" sz="2800" dirty="0"/>
              <a:t>zdrowia zwierząt oraz zwalczaniu chorób zakaźnych zwierząt, w </a:t>
            </a:r>
            <a:r>
              <a:rPr lang="pl-PL" sz="2800" dirty="0" smtClean="0"/>
              <a:t>następujący sposób</a:t>
            </a:r>
            <a:r>
              <a:rPr lang="pl-PL" sz="2800" dirty="0"/>
              <a:t>:</a:t>
            </a:r>
          </a:p>
          <a:p>
            <a:pPr marL="0" indent="0">
              <a:buNone/>
            </a:pPr>
            <a:r>
              <a:rPr lang="pl-PL" sz="2800" dirty="0"/>
              <a:t>1) od świń – w przypadku gdy padnięcia w stadzie wynoszą:</a:t>
            </a:r>
          </a:p>
          <a:p>
            <a:pPr marL="0" indent="0">
              <a:buNone/>
            </a:pPr>
            <a:r>
              <a:rPr lang="pl-PL" sz="2800" dirty="0"/>
              <a:t>a) u prosiąt – powyżej 20%,</a:t>
            </a:r>
          </a:p>
          <a:p>
            <a:pPr marL="0" indent="0">
              <a:buNone/>
            </a:pPr>
            <a:r>
              <a:rPr lang="pl-PL" sz="2800" dirty="0"/>
              <a:t>b) u warchlaków – powyżej 10%,</a:t>
            </a:r>
          </a:p>
          <a:p>
            <a:pPr marL="0" indent="0">
              <a:buNone/>
            </a:pPr>
            <a:r>
              <a:rPr lang="pl-PL" sz="2800" dirty="0"/>
              <a:t>c) u tuczników – powyżej 5%.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076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2) od świń wykazujących nietypowe objawy kliniczne, na podstawie których </a:t>
            </a:r>
            <a:r>
              <a:rPr lang="pl-PL" sz="2800" dirty="0" smtClean="0"/>
              <a:t>jest niemożliwe </a:t>
            </a:r>
            <a:r>
              <a:rPr lang="pl-PL" sz="2800" dirty="0"/>
              <a:t>postawienie diagnozy lub objawy wskazujące na zakażenie wirusem ASF</a:t>
            </a:r>
            <a:r>
              <a:rPr lang="pl-PL" sz="2800" dirty="0" smtClean="0"/>
              <a:t>.</a:t>
            </a:r>
          </a:p>
          <a:p>
            <a:pPr marL="0" indent="0">
              <a:buNone/>
            </a:pPr>
            <a:r>
              <a:rPr lang="pl-PL" sz="2800" dirty="0"/>
              <a:t>3) z każdego znalezionego martwego dzika, w tym ze zwłok dzików </a:t>
            </a:r>
            <a:r>
              <a:rPr lang="pl-PL" sz="2800" dirty="0" smtClean="0"/>
              <a:t>ulegających autolizie </a:t>
            </a:r>
            <a:r>
              <a:rPr lang="pl-PL" sz="2800" dirty="0"/>
              <a:t>oraz dzików zabitych w wypadkach komunikacyjnych, i z </a:t>
            </a:r>
            <a:r>
              <a:rPr lang="pl-PL" sz="2800" dirty="0" smtClean="0"/>
              <a:t>każdego odstrzelonego </a:t>
            </a:r>
            <a:r>
              <a:rPr lang="pl-PL" sz="2800" dirty="0"/>
              <a:t>chorego dzika</a:t>
            </a:r>
            <a:r>
              <a:rPr lang="pl-PL" sz="2800" dirty="0" smtClean="0"/>
              <a:t>.</a:t>
            </a:r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42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 b="11462"/>
          <a:stretch>
            <a:fillRect/>
          </a:stretch>
        </p:blipFill>
        <p:spPr>
          <a:xfrm>
            <a:off x="1835150" y="260350"/>
            <a:ext cx="5486400" cy="6192838"/>
          </a:xfrm>
        </p:spPr>
      </p:pic>
    </p:spTree>
    <p:extLst>
      <p:ext uri="{BB962C8B-B14F-4D97-AF65-F5344CB8AC3E}">
        <p14:creationId xmlns:p14="http://schemas.microsoft.com/office/powerpoint/2010/main" val="30365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Przyczyny </a:t>
            </a:r>
            <a:r>
              <a:rPr lang="pl-PL" dirty="0" smtClean="0"/>
              <a:t>wystąpienia ognisk </a:t>
            </a:r>
            <a:r>
              <a:rPr lang="pl-PL" dirty="0" smtClean="0"/>
              <a:t>ASF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dirty="0" smtClean="0"/>
              <a:t>nielegalny </a:t>
            </a:r>
            <a:r>
              <a:rPr lang="pl-PL" dirty="0"/>
              <a:t>handel chorymi świniami </a:t>
            </a:r>
            <a:endParaRPr lang="pl-PL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dirty="0" smtClean="0"/>
              <a:t>wprowadzenie </a:t>
            </a:r>
            <a:r>
              <a:rPr lang="pl-PL" dirty="0"/>
              <a:t>do gospodarstwa </a:t>
            </a:r>
            <a:r>
              <a:rPr lang="pl-PL" dirty="0" smtClean="0"/>
              <a:t>tusz </a:t>
            </a:r>
            <a:r>
              <a:rPr lang="pl-PL" dirty="0" smtClean="0"/>
              <a:t>dzików lub świń zakażonych wirusem ASF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pl-PL" dirty="0" smtClean="0"/>
              <a:t>zanieczyszczona wirusem ASF </a:t>
            </a:r>
            <a:r>
              <a:rPr lang="pl-PL" dirty="0"/>
              <a:t>słoma, </a:t>
            </a:r>
            <a:r>
              <a:rPr lang="pl-PL" dirty="0" smtClean="0"/>
              <a:t>zielonka</a:t>
            </a:r>
            <a:endParaRPr lang="pl-PL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 startAt="4"/>
              <a:defRPr/>
            </a:pPr>
            <a:r>
              <a:rPr lang="pl-PL" dirty="0" smtClean="0"/>
              <a:t>bezpośredni </a:t>
            </a:r>
            <a:r>
              <a:rPr lang="pl-PL" dirty="0"/>
              <a:t>kontakt </a:t>
            </a:r>
            <a:r>
              <a:rPr lang="pl-PL" dirty="0" smtClean="0"/>
              <a:t>ludzi </a:t>
            </a:r>
            <a:r>
              <a:rPr lang="pl-PL" dirty="0"/>
              <a:t>i </a:t>
            </a:r>
            <a:r>
              <a:rPr lang="pl-PL" dirty="0" smtClean="0"/>
              <a:t>sprzętu </a:t>
            </a:r>
            <a:r>
              <a:rPr lang="pl-PL" dirty="0"/>
              <a:t>z gospodarstw </a:t>
            </a:r>
            <a:r>
              <a:rPr lang="pl-PL" dirty="0" smtClean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dirty="0"/>
              <a:t> </a:t>
            </a:r>
            <a:r>
              <a:rPr lang="pl-PL" dirty="0" smtClean="0"/>
              <a:t>     </a:t>
            </a:r>
            <a:r>
              <a:rPr lang="pl-PL" dirty="0" smtClean="0"/>
              <a:t>zanieczyszczonych </a:t>
            </a:r>
            <a:r>
              <a:rPr lang="pl-PL" dirty="0" smtClean="0"/>
              <a:t>wirusem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dirty="0" smtClean="0"/>
              <a:t>5.  bezpośredni </a:t>
            </a:r>
            <a:r>
              <a:rPr lang="pl-PL" dirty="0"/>
              <a:t>kontakt świń z dzikami lub ich </a:t>
            </a:r>
            <a:r>
              <a:rPr lang="pl-PL" dirty="0" smtClean="0"/>
              <a:t>odchodami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2725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02193"/>
            <a:ext cx="8229600" cy="5982177"/>
          </a:xfrm>
        </p:spPr>
      </p:pic>
    </p:spTree>
    <p:extLst>
      <p:ext uri="{BB962C8B-B14F-4D97-AF65-F5344CB8AC3E}">
        <p14:creationId xmlns:p14="http://schemas.microsoft.com/office/powerpoint/2010/main" val="383650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2" y="549275"/>
            <a:ext cx="7672048" cy="5576888"/>
          </a:xfrm>
        </p:spPr>
      </p:pic>
    </p:spTree>
    <p:extLst>
      <p:ext uri="{BB962C8B-B14F-4D97-AF65-F5344CB8AC3E}">
        <p14:creationId xmlns:p14="http://schemas.microsoft.com/office/powerpoint/2010/main" val="14795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724456" cy="6009531"/>
          </a:xfrm>
        </p:spPr>
      </p:pic>
    </p:spTree>
    <p:extLst>
      <p:ext uri="{BB962C8B-B14F-4D97-AF65-F5344CB8AC3E}">
        <p14:creationId xmlns:p14="http://schemas.microsoft.com/office/powerpoint/2010/main" val="29050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832648" cy="37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dirty="0" smtClean="0"/>
              <a:t>Afrykański pomór świń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Choroba wirusowa świń i dzików</a:t>
            </a:r>
          </a:p>
          <a:p>
            <a:r>
              <a:rPr lang="pl-PL" dirty="0" smtClean="0"/>
              <a:t>Wirus nie jest chorobotwórczy dla człowieka</a:t>
            </a:r>
          </a:p>
          <a:p>
            <a:r>
              <a:rPr lang="pl-PL" dirty="0" smtClean="0"/>
              <a:t>Brak możliwości leczenia, brak szczepionki, zwalczanie choroby metodami administracyjnymi (likwidacja zakażonych stad)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0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694</Words>
  <Application>Microsoft Office PowerPoint</Application>
  <PresentationFormat>Pokaz na ekranie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Afrykański pomór świń w Polsce 2016 rok</vt:lpstr>
      <vt:lpstr>SYTUACJA EPIZOOTYCZNA  stan na 12.09.2016 roku</vt:lpstr>
      <vt:lpstr>Prezentacja programu PowerPoint</vt:lpstr>
      <vt:lpstr>Przyczyny wystąpienia ognisk ASF  w Polsce</vt:lpstr>
      <vt:lpstr>Prezentacja programu PowerPoint</vt:lpstr>
      <vt:lpstr>Prezentacja programu PowerPoint</vt:lpstr>
      <vt:lpstr>Prezentacja programu PowerPoint</vt:lpstr>
      <vt:lpstr>Prezentacja programu PowerPoint</vt:lpstr>
      <vt:lpstr>Afrykański pomór świń</vt:lpstr>
      <vt:lpstr>Charakterystyka wirusa</vt:lpstr>
      <vt:lpstr>Prezentacja programu PowerPoint</vt:lpstr>
      <vt:lpstr>Objawy choroby</vt:lpstr>
      <vt:lpstr>Prezentacja programu PowerPoint</vt:lpstr>
      <vt:lpstr>Prezentacja programu PowerPoint</vt:lpstr>
      <vt:lpstr>Prezentacja programu PowerPoint</vt:lpstr>
      <vt:lpstr>Prezentacja programu PowerPoint</vt:lpstr>
      <vt:lpstr>Zwalczanie choroby</vt:lpstr>
      <vt:lpstr>Obowiązek zgłaszania objawów chorobowych</vt:lpstr>
      <vt:lpstr>Prezentacja programu PowerPoint</vt:lpstr>
      <vt:lpstr>Realizacja „Programu mającego na celu wczesne wykrycie zakażeń wirusem wywołującym afrykański pomór świń i poszerzenie wiedzy na temat tej choroby oraz jej zwalczanie”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</dc:creator>
  <cp:lastModifiedBy>Dorota</cp:lastModifiedBy>
  <cp:revision>26</cp:revision>
  <dcterms:created xsi:type="dcterms:W3CDTF">2016-09-13T12:04:52Z</dcterms:created>
  <dcterms:modified xsi:type="dcterms:W3CDTF">2016-09-13T19:27:17Z</dcterms:modified>
</cp:coreProperties>
</file>